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6" r:id="rId3"/>
    <p:sldId id="257" r:id="rId4"/>
    <p:sldId id="278" r:id="rId5"/>
    <p:sldId id="258" r:id="rId6"/>
    <p:sldId id="259" r:id="rId7"/>
    <p:sldId id="260" r:id="rId8"/>
    <p:sldId id="274" r:id="rId9"/>
    <p:sldId id="275" r:id="rId10"/>
    <p:sldId id="261" r:id="rId11"/>
    <p:sldId id="269" r:id="rId12"/>
    <p:sldId id="270" r:id="rId13"/>
    <p:sldId id="271" r:id="rId14"/>
    <p:sldId id="272" r:id="rId15"/>
    <p:sldId id="285" r:id="rId16"/>
    <p:sldId id="287" r:id="rId17"/>
    <p:sldId id="262" r:id="rId18"/>
    <p:sldId id="263" r:id="rId19"/>
    <p:sldId id="273" r:id="rId20"/>
    <p:sldId id="279" r:id="rId21"/>
    <p:sldId id="264" r:id="rId22"/>
    <p:sldId id="277" r:id="rId23"/>
    <p:sldId id="280" r:id="rId24"/>
    <p:sldId id="265" r:id="rId25"/>
    <p:sldId id="284" r:id="rId26"/>
    <p:sldId id="267" r:id="rId27"/>
    <p:sldId id="281" r:id="rId28"/>
    <p:sldId id="282" r:id="rId29"/>
    <p:sldId id="288" r:id="rId30"/>
    <p:sldId id="283" r:id="rId31"/>
    <p:sldId id="26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694"/>
  </p:normalViewPr>
  <p:slideViewPr>
    <p:cSldViewPr snapToGrid="0">
      <p:cViewPr varScale="1">
        <p:scale>
          <a:sx n="117" d="100"/>
          <a:sy n="117" d="100"/>
        </p:scale>
        <p:origin x="96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E94122-1B24-4C40-B656-E809682F399B}"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0C1B556-C714-48DE-B20C-53F12CFA9651}">
      <dgm:prSet/>
      <dgm:spPr/>
      <dgm:t>
        <a:bodyPr/>
        <a:lstStyle/>
        <a:p>
          <a:pPr>
            <a:defRPr b="1"/>
          </a:pPr>
          <a:r>
            <a:rPr lang="en-US"/>
            <a:t>Sustainability</a:t>
          </a:r>
        </a:p>
      </dgm:t>
    </dgm:pt>
    <dgm:pt modelId="{049F743B-EB6A-46C7-9FEC-466D0899DEBE}" type="parTrans" cxnId="{AB99A854-814F-4E71-9CA8-CCFFC1D3D139}">
      <dgm:prSet/>
      <dgm:spPr/>
      <dgm:t>
        <a:bodyPr/>
        <a:lstStyle/>
        <a:p>
          <a:endParaRPr lang="en-US"/>
        </a:p>
      </dgm:t>
    </dgm:pt>
    <dgm:pt modelId="{1B5A82D7-2F59-4DA1-B01F-7091D14A9B95}" type="sibTrans" cxnId="{AB99A854-814F-4E71-9CA8-CCFFC1D3D139}">
      <dgm:prSet/>
      <dgm:spPr/>
      <dgm:t>
        <a:bodyPr/>
        <a:lstStyle/>
        <a:p>
          <a:endParaRPr lang="en-US"/>
        </a:p>
      </dgm:t>
    </dgm:pt>
    <dgm:pt modelId="{0A8F1AB4-49BC-400A-AB47-23A4CD1FA4AC}">
      <dgm:prSet/>
      <dgm:spPr/>
      <dgm:t>
        <a:bodyPr/>
        <a:lstStyle/>
        <a:p>
          <a:r>
            <a:rPr lang="en-US"/>
            <a:t>Economic </a:t>
          </a:r>
        </a:p>
      </dgm:t>
    </dgm:pt>
    <dgm:pt modelId="{B07D4233-9865-4988-A91F-463CFF1B3AA7}" type="parTrans" cxnId="{6ADA5882-4DFD-429F-99F9-7A13262DD4D4}">
      <dgm:prSet/>
      <dgm:spPr/>
      <dgm:t>
        <a:bodyPr/>
        <a:lstStyle/>
        <a:p>
          <a:endParaRPr lang="en-US"/>
        </a:p>
      </dgm:t>
    </dgm:pt>
    <dgm:pt modelId="{60E2C16D-4BF4-4FC1-9516-2BBEDD4A33AB}" type="sibTrans" cxnId="{6ADA5882-4DFD-429F-99F9-7A13262DD4D4}">
      <dgm:prSet/>
      <dgm:spPr/>
      <dgm:t>
        <a:bodyPr/>
        <a:lstStyle/>
        <a:p>
          <a:endParaRPr lang="en-US"/>
        </a:p>
      </dgm:t>
    </dgm:pt>
    <dgm:pt modelId="{9CCFDB56-D9FF-4BD0-9CB0-28992978FECB}">
      <dgm:prSet/>
      <dgm:spPr/>
      <dgm:t>
        <a:bodyPr/>
        <a:lstStyle/>
        <a:p>
          <a:r>
            <a:rPr lang="en-US" dirty="0"/>
            <a:t>Resilient networks</a:t>
          </a:r>
        </a:p>
        <a:p>
          <a:r>
            <a:rPr lang="en-US" dirty="0"/>
            <a:t>Digital Inclusion</a:t>
          </a:r>
        </a:p>
      </dgm:t>
    </dgm:pt>
    <dgm:pt modelId="{DBF33A44-6435-4BE2-8BDF-1F5EEC3E8047}" type="parTrans" cxnId="{3EFEBCAD-6EF0-4976-80F9-1D737FFC0CEE}">
      <dgm:prSet/>
      <dgm:spPr/>
      <dgm:t>
        <a:bodyPr/>
        <a:lstStyle/>
        <a:p>
          <a:endParaRPr lang="en-US"/>
        </a:p>
      </dgm:t>
    </dgm:pt>
    <dgm:pt modelId="{9B3C5A46-2E28-4A4B-95E9-60185080E084}" type="sibTrans" cxnId="{3EFEBCAD-6EF0-4976-80F9-1D737FFC0CEE}">
      <dgm:prSet/>
      <dgm:spPr/>
      <dgm:t>
        <a:bodyPr/>
        <a:lstStyle/>
        <a:p>
          <a:endParaRPr lang="en-US"/>
        </a:p>
      </dgm:t>
    </dgm:pt>
    <dgm:pt modelId="{0B7FEF38-A1B3-4D41-84FC-A881FEC79301}">
      <dgm:prSet/>
      <dgm:spPr/>
      <dgm:t>
        <a:bodyPr/>
        <a:lstStyle/>
        <a:p>
          <a:pPr>
            <a:defRPr b="1"/>
          </a:pPr>
          <a:r>
            <a:rPr lang="en-US"/>
            <a:t>Redundancy</a:t>
          </a:r>
        </a:p>
      </dgm:t>
    </dgm:pt>
    <dgm:pt modelId="{2DF23934-15C9-499E-8C51-C40E14750A65}" type="parTrans" cxnId="{E721D2F2-A02C-4397-B05A-B4958D7B5CBD}">
      <dgm:prSet/>
      <dgm:spPr/>
      <dgm:t>
        <a:bodyPr/>
        <a:lstStyle/>
        <a:p>
          <a:endParaRPr lang="en-US"/>
        </a:p>
      </dgm:t>
    </dgm:pt>
    <dgm:pt modelId="{560B6983-9D85-429F-AF1E-44C005A69647}" type="sibTrans" cxnId="{E721D2F2-A02C-4397-B05A-B4958D7B5CBD}">
      <dgm:prSet/>
      <dgm:spPr/>
      <dgm:t>
        <a:bodyPr/>
        <a:lstStyle/>
        <a:p>
          <a:endParaRPr lang="en-US"/>
        </a:p>
      </dgm:t>
    </dgm:pt>
    <dgm:pt modelId="{36C674E0-B45E-468C-A89C-5D8DD9E9BAC3}">
      <dgm:prSet/>
      <dgm:spPr/>
      <dgm:t>
        <a:bodyPr/>
        <a:lstStyle/>
        <a:p>
          <a:r>
            <a:rPr lang="en-US"/>
            <a:t>In funding programs</a:t>
          </a:r>
        </a:p>
      </dgm:t>
    </dgm:pt>
    <dgm:pt modelId="{77F70898-CF4B-40E8-B619-50471C4F6FB1}" type="parTrans" cxnId="{57A4DDAE-3173-41A2-9D1F-7528335F2E2F}">
      <dgm:prSet/>
      <dgm:spPr/>
      <dgm:t>
        <a:bodyPr/>
        <a:lstStyle/>
        <a:p>
          <a:endParaRPr lang="en-US"/>
        </a:p>
      </dgm:t>
    </dgm:pt>
    <dgm:pt modelId="{2B6C7D14-2230-4B91-B061-52CEFEEE0967}" type="sibTrans" cxnId="{57A4DDAE-3173-41A2-9D1F-7528335F2E2F}">
      <dgm:prSet/>
      <dgm:spPr/>
      <dgm:t>
        <a:bodyPr/>
        <a:lstStyle/>
        <a:p>
          <a:endParaRPr lang="en-US"/>
        </a:p>
      </dgm:t>
    </dgm:pt>
    <dgm:pt modelId="{2B0972A2-C0C1-46D5-AB11-89A8AB939598}">
      <dgm:prSet/>
      <dgm:spPr/>
      <dgm:t>
        <a:bodyPr/>
        <a:lstStyle/>
        <a:p>
          <a:r>
            <a:rPr lang="en-US"/>
            <a:t>In network construction</a:t>
          </a:r>
        </a:p>
      </dgm:t>
    </dgm:pt>
    <dgm:pt modelId="{F492EA75-107C-4C2F-9867-9441813945D1}" type="parTrans" cxnId="{507E0F25-FD6A-4809-83F0-7A1D19702728}">
      <dgm:prSet/>
      <dgm:spPr/>
      <dgm:t>
        <a:bodyPr/>
        <a:lstStyle/>
        <a:p>
          <a:endParaRPr lang="en-US"/>
        </a:p>
      </dgm:t>
    </dgm:pt>
    <dgm:pt modelId="{1FE3B2DC-B894-4434-910E-251768E2B078}" type="sibTrans" cxnId="{507E0F25-FD6A-4809-83F0-7A1D19702728}">
      <dgm:prSet/>
      <dgm:spPr/>
      <dgm:t>
        <a:bodyPr/>
        <a:lstStyle/>
        <a:p>
          <a:endParaRPr lang="en-US"/>
        </a:p>
      </dgm:t>
    </dgm:pt>
    <dgm:pt modelId="{43BFB318-943B-4B42-B9C2-83F32A584E40}">
      <dgm:prSet/>
      <dgm:spPr/>
      <dgm:t>
        <a:bodyPr/>
        <a:lstStyle/>
        <a:p>
          <a:pPr>
            <a:defRPr b="1"/>
          </a:pPr>
          <a:r>
            <a:rPr lang="en-US"/>
            <a:t>Experimentation</a:t>
          </a:r>
        </a:p>
      </dgm:t>
    </dgm:pt>
    <dgm:pt modelId="{E71D56DF-42E5-4378-A66F-A67DF6F7A12D}" type="parTrans" cxnId="{64CC6344-D3B5-4008-BF68-B68DBF02E99F}">
      <dgm:prSet/>
      <dgm:spPr/>
      <dgm:t>
        <a:bodyPr/>
        <a:lstStyle/>
        <a:p>
          <a:endParaRPr lang="en-US"/>
        </a:p>
      </dgm:t>
    </dgm:pt>
    <dgm:pt modelId="{41F9AC7C-02F5-4438-B04E-522688FD038F}" type="sibTrans" cxnId="{64CC6344-D3B5-4008-BF68-B68DBF02E99F}">
      <dgm:prSet/>
      <dgm:spPr/>
      <dgm:t>
        <a:bodyPr/>
        <a:lstStyle/>
        <a:p>
          <a:endParaRPr lang="en-US"/>
        </a:p>
      </dgm:t>
    </dgm:pt>
    <dgm:pt modelId="{88088119-7DB6-4717-B3B1-AEDAFAA4BA10}">
      <dgm:prSet/>
      <dgm:spPr/>
      <dgm:t>
        <a:bodyPr/>
        <a:lstStyle/>
        <a:p>
          <a:r>
            <a:rPr lang="en-US"/>
            <a:t>In broadband technologies</a:t>
          </a:r>
        </a:p>
      </dgm:t>
    </dgm:pt>
    <dgm:pt modelId="{34DFBABE-5FBC-4AD0-9D85-1867013B02FE}" type="parTrans" cxnId="{161A04B8-5ADD-4E23-B8A1-C77C6539F28F}">
      <dgm:prSet/>
      <dgm:spPr/>
      <dgm:t>
        <a:bodyPr/>
        <a:lstStyle/>
        <a:p>
          <a:endParaRPr lang="en-US"/>
        </a:p>
      </dgm:t>
    </dgm:pt>
    <dgm:pt modelId="{18D96AA4-E0A7-452F-886B-B094E1E37F36}" type="sibTrans" cxnId="{161A04B8-5ADD-4E23-B8A1-C77C6539F28F}">
      <dgm:prSet/>
      <dgm:spPr/>
      <dgm:t>
        <a:bodyPr/>
        <a:lstStyle/>
        <a:p>
          <a:endParaRPr lang="en-US"/>
        </a:p>
      </dgm:t>
    </dgm:pt>
    <dgm:pt modelId="{6D9E75A4-1D0A-42E2-A12D-4B739AE149E4}" type="pres">
      <dgm:prSet presAssocID="{F5E94122-1B24-4C40-B656-E809682F399B}" presName="root" presStyleCnt="0">
        <dgm:presLayoutVars>
          <dgm:dir/>
          <dgm:resizeHandles val="exact"/>
        </dgm:presLayoutVars>
      </dgm:prSet>
      <dgm:spPr/>
    </dgm:pt>
    <dgm:pt modelId="{7D026D62-7BFA-4357-A672-B91B5A79D56D}" type="pres">
      <dgm:prSet presAssocID="{B0C1B556-C714-48DE-B20C-53F12CFA9651}" presName="compNode" presStyleCnt="0"/>
      <dgm:spPr/>
    </dgm:pt>
    <dgm:pt modelId="{E7D531DA-7BA4-40F8-AFEC-94E28501248D}" type="pres">
      <dgm:prSet presAssocID="{B0C1B556-C714-48DE-B20C-53F12CFA965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41705C07-6730-405E-9541-C1E011B73E25}" type="pres">
      <dgm:prSet presAssocID="{B0C1B556-C714-48DE-B20C-53F12CFA9651}" presName="iconSpace" presStyleCnt="0"/>
      <dgm:spPr/>
    </dgm:pt>
    <dgm:pt modelId="{372B19ED-D1D4-447D-8A20-9C10BAFA38AB}" type="pres">
      <dgm:prSet presAssocID="{B0C1B556-C714-48DE-B20C-53F12CFA9651}" presName="parTx" presStyleLbl="revTx" presStyleIdx="0" presStyleCnt="6">
        <dgm:presLayoutVars>
          <dgm:chMax val="0"/>
          <dgm:chPref val="0"/>
        </dgm:presLayoutVars>
      </dgm:prSet>
      <dgm:spPr/>
    </dgm:pt>
    <dgm:pt modelId="{1B80847A-E582-4A1B-9E69-426DF225582C}" type="pres">
      <dgm:prSet presAssocID="{B0C1B556-C714-48DE-B20C-53F12CFA9651}" presName="txSpace" presStyleCnt="0"/>
      <dgm:spPr/>
    </dgm:pt>
    <dgm:pt modelId="{147564AB-5D2E-4EC9-A263-6B84C9EFD17A}" type="pres">
      <dgm:prSet presAssocID="{B0C1B556-C714-48DE-B20C-53F12CFA9651}" presName="desTx" presStyleLbl="revTx" presStyleIdx="1" presStyleCnt="6">
        <dgm:presLayoutVars/>
      </dgm:prSet>
      <dgm:spPr/>
    </dgm:pt>
    <dgm:pt modelId="{EB80DE71-4108-4871-9713-4A5010EF244A}" type="pres">
      <dgm:prSet presAssocID="{1B5A82D7-2F59-4DA1-B01F-7091D14A9B95}" presName="sibTrans" presStyleCnt="0"/>
      <dgm:spPr/>
    </dgm:pt>
    <dgm:pt modelId="{F567DBC1-A46F-4C04-A7B2-1019546EAC7F}" type="pres">
      <dgm:prSet presAssocID="{0B7FEF38-A1B3-4D41-84FC-A881FEC79301}" presName="compNode" presStyleCnt="0"/>
      <dgm:spPr/>
    </dgm:pt>
    <dgm:pt modelId="{114376B1-6F10-48BE-BD25-8072BE0F4B10}" type="pres">
      <dgm:prSet presAssocID="{0B7FEF38-A1B3-4D41-84FC-A881FEC7930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E343546A-9C16-4137-8443-FD49B80B1510}" type="pres">
      <dgm:prSet presAssocID="{0B7FEF38-A1B3-4D41-84FC-A881FEC79301}" presName="iconSpace" presStyleCnt="0"/>
      <dgm:spPr/>
    </dgm:pt>
    <dgm:pt modelId="{FA23670A-87FA-4513-B4F8-38A21252D3A6}" type="pres">
      <dgm:prSet presAssocID="{0B7FEF38-A1B3-4D41-84FC-A881FEC79301}" presName="parTx" presStyleLbl="revTx" presStyleIdx="2" presStyleCnt="6">
        <dgm:presLayoutVars>
          <dgm:chMax val="0"/>
          <dgm:chPref val="0"/>
        </dgm:presLayoutVars>
      </dgm:prSet>
      <dgm:spPr/>
    </dgm:pt>
    <dgm:pt modelId="{CF8D991F-F7EC-4151-988F-4015CAE5D728}" type="pres">
      <dgm:prSet presAssocID="{0B7FEF38-A1B3-4D41-84FC-A881FEC79301}" presName="txSpace" presStyleCnt="0"/>
      <dgm:spPr/>
    </dgm:pt>
    <dgm:pt modelId="{C764E67A-7696-4A30-88DC-019535EC9F96}" type="pres">
      <dgm:prSet presAssocID="{0B7FEF38-A1B3-4D41-84FC-A881FEC79301}" presName="desTx" presStyleLbl="revTx" presStyleIdx="3" presStyleCnt="6">
        <dgm:presLayoutVars/>
      </dgm:prSet>
      <dgm:spPr/>
    </dgm:pt>
    <dgm:pt modelId="{6FA102A8-1917-4924-9EB5-CC58CA511559}" type="pres">
      <dgm:prSet presAssocID="{560B6983-9D85-429F-AF1E-44C005A69647}" presName="sibTrans" presStyleCnt="0"/>
      <dgm:spPr/>
    </dgm:pt>
    <dgm:pt modelId="{988F5F1F-ADFC-4E77-85B8-764E4874CED6}" type="pres">
      <dgm:prSet presAssocID="{43BFB318-943B-4B42-B9C2-83F32A584E40}" presName="compNode" presStyleCnt="0"/>
      <dgm:spPr/>
    </dgm:pt>
    <dgm:pt modelId="{A1C30F70-B765-4E5C-8F31-401ED62715F0}" type="pres">
      <dgm:prSet presAssocID="{43BFB318-943B-4B42-B9C2-83F32A584E4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tom"/>
        </a:ext>
      </dgm:extLst>
    </dgm:pt>
    <dgm:pt modelId="{A360A29A-6173-4A2B-94D4-6FF3673AD468}" type="pres">
      <dgm:prSet presAssocID="{43BFB318-943B-4B42-B9C2-83F32A584E40}" presName="iconSpace" presStyleCnt="0"/>
      <dgm:spPr/>
    </dgm:pt>
    <dgm:pt modelId="{9C47593E-4F2A-4F87-BF7B-905744D06D3A}" type="pres">
      <dgm:prSet presAssocID="{43BFB318-943B-4B42-B9C2-83F32A584E40}" presName="parTx" presStyleLbl="revTx" presStyleIdx="4" presStyleCnt="6">
        <dgm:presLayoutVars>
          <dgm:chMax val="0"/>
          <dgm:chPref val="0"/>
        </dgm:presLayoutVars>
      </dgm:prSet>
      <dgm:spPr/>
    </dgm:pt>
    <dgm:pt modelId="{6E4E8756-52D5-4040-8C72-6CAC50AAFF05}" type="pres">
      <dgm:prSet presAssocID="{43BFB318-943B-4B42-B9C2-83F32A584E40}" presName="txSpace" presStyleCnt="0"/>
      <dgm:spPr/>
    </dgm:pt>
    <dgm:pt modelId="{7CDE4512-6DB5-49D3-94C6-669A1E9AC909}" type="pres">
      <dgm:prSet presAssocID="{43BFB318-943B-4B42-B9C2-83F32A584E40}" presName="desTx" presStyleLbl="revTx" presStyleIdx="5" presStyleCnt="6">
        <dgm:presLayoutVars/>
      </dgm:prSet>
      <dgm:spPr/>
    </dgm:pt>
  </dgm:ptLst>
  <dgm:cxnLst>
    <dgm:cxn modelId="{7912CA01-336B-4A5E-BFAB-6158D9D170CE}" type="presOf" srcId="{2B0972A2-C0C1-46D5-AB11-89A8AB939598}" destId="{C764E67A-7696-4A30-88DC-019535EC9F96}" srcOrd="0" destOrd="1" presId="urn:microsoft.com/office/officeart/2018/2/layout/IconLabelDescriptionList"/>
    <dgm:cxn modelId="{507E0F25-FD6A-4809-83F0-7A1D19702728}" srcId="{0B7FEF38-A1B3-4D41-84FC-A881FEC79301}" destId="{2B0972A2-C0C1-46D5-AB11-89A8AB939598}" srcOrd="1" destOrd="0" parTransId="{F492EA75-107C-4C2F-9867-9441813945D1}" sibTransId="{1FE3B2DC-B894-4434-910E-251768E2B078}"/>
    <dgm:cxn modelId="{3F367F34-98D8-4ACD-9E77-9E112ABBD3B7}" type="presOf" srcId="{9CCFDB56-D9FF-4BD0-9CB0-28992978FECB}" destId="{147564AB-5D2E-4EC9-A263-6B84C9EFD17A}" srcOrd="0" destOrd="1" presId="urn:microsoft.com/office/officeart/2018/2/layout/IconLabelDescriptionList"/>
    <dgm:cxn modelId="{2EFE7E42-4C23-4DB2-BBE5-01937BB147BF}" type="presOf" srcId="{0B7FEF38-A1B3-4D41-84FC-A881FEC79301}" destId="{FA23670A-87FA-4513-B4F8-38A21252D3A6}" srcOrd="0" destOrd="0" presId="urn:microsoft.com/office/officeart/2018/2/layout/IconLabelDescriptionList"/>
    <dgm:cxn modelId="{64CC6344-D3B5-4008-BF68-B68DBF02E99F}" srcId="{F5E94122-1B24-4C40-B656-E809682F399B}" destId="{43BFB318-943B-4B42-B9C2-83F32A584E40}" srcOrd="2" destOrd="0" parTransId="{E71D56DF-42E5-4378-A66F-A67DF6F7A12D}" sibTransId="{41F9AC7C-02F5-4438-B04E-522688FD038F}"/>
    <dgm:cxn modelId="{8F54D553-0A77-4BD9-B533-EE9DD5117EFE}" type="presOf" srcId="{F5E94122-1B24-4C40-B656-E809682F399B}" destId="{6D9E75A4-1D0A-42E2-A12D-4B739AE149E4}" srcOrd="0" destOrd="0" presId="urn:microsoft.com/office/officeart/2018/2/layout/IconLabelDescriptionList"/>
    <dgm:cxn modelId="{AB99A854-814F-4E71-9CA8-CCFFC1D3D139}" srcId="{F5E94122-1B24-4C40-B656-E809682F399B}" destId="{B0C1B556-C714-48DE-B20C-53F12CFA9651}" srcOrd="0" destOrd="0" parTransId="{049F743B-EB6A-46C7-9FEC-466D0899DEBE}" sibTransId="{1B5A82D7-2F59-4DA1-B01F-7091D14A9B95}"/>
    <dgm:cxn modelId="{55974875-2F6F-4472-9E2F-55DA151E72FE}" type="presOf" srcId="{B0C1B556-C714-48DE-B20C-53F12CFA9651}" destId="{372B19ED-D1D4-447D-8A20-9C10BAFA38AB}" srcOrd="0" destOrd="0" presId="urn:microsoft.com/office/officeart/2018/2/layout/IconLabelDescriptionList"/>
    <dgm:cxn modelId="{6ADA5882-4DFD-429F-99F9-7A13262DD4D4}" srcId="{B0C1B556-C714-48DE-B20C-53F12CFA9651}" destId="{0A8F1AB4-49BC-400A-AB47-23A4CD1FA4AC}" srcOrd="0" destOrd="0" parTransId="{B07D4233-9865-4988-A91F-463CFF1B3AA7}" sibTransId="{60E2C16D-4BF4-4FC1-9516-2BBEDD4A33AB}"/>
    <dgm:cxn modelId="{DF4A85A4-D2D3-4A5D-8357-356D9B0CF040}" type="presOf" srcId="{0A8F1AB4-49BC-400A-AB47-23A4CD1FA4AC}" destId="{147564AB-5D2E-4EC9-A263-6B84C9EFD17A}" srcOrd="0" destOrd="0" presId="urn:microsoft.com/office/officeart/2018/2/layout/IconLabelDescriptionList"/>
    <dgm:cxn modelId="{3EFEBCAD-6EF0-4976-80F9-1D737FFC0CEE}" srcId="{B0C1B556-C714-48DE-B20C-53F12CFA9651}" destId="{9CCFDB56-D9FF-4BD0-9CB0-28992978FECB}" srcOrd="1" destOrd="0" parTransId="{DBF33A44-6435-4BE2-8BDF-1F5EEC3E8047}" sibTransId="{9B3C5A46-2E28-4A4B-95E9-60185080E084}"/>
    <dgm:cxn modelId="{57A4DDAE-3173-41A2-9D1F-7528335F2E2F}" srcId="{0B7FEF38-A1B3-4D41-84FC-A881FEC79301}" destId="{36C674E0-B45E-468C-A89C-5D8DD9E9BAC3}" srcOrd="0" destOrd="0" parTransId="{77F70898-CF4B-40E8-B619-50471C4F6FB1}" sibTransId="{2B6C7D14-2230-4B91-B061-52CEFEEE0967}"/>
    <dgm:cxn modelId="{B25D5CB1-221F-43E3-B332-DD40C5708CA7}" type="presOf" srcId="{36C674E0-B45E-468C-A89C-5D8DD9E9BAC3}" destId="{C764E67A-7696-4A30-88DC-019535EC9F96}" srcOrd="0" destOrd="0" presId="urn:microsoft.com/office/officeart/2018/2/layout/IconLabelDescriptionList"/>
    <dgm:cxn modelId="{161A04B8-5ADD-4E23-B8A1-C77C6539F28F}" srcId="{43BFB318-943B-4B42-B9C2-83F32A584E40}" destId="{88088119-7DB6-4717-B3B1-AEDAFAA4BA10}" srcOrd="0" destOrd="0" parTransId="{34DFBABE-5FBC-4AD0-9D85-1867013B02FE}" sibTransId="{18D96AA4-E0A7-452F-886B-B094E1E37F36}"/>
    <dgm:cxn modelId="{08E645DD-F68C-4B53-95EA-55D9309F9F15}" type="presOf" srcId="{43BFB318-943B-4B42-B9C2-83F32A584E40}" destId="{9C47593E-4F2A-4F87-BF7B-905744D06D3A}" srcOrd="0" destOrd="0" presId="urn:microsoft.com/office/officeart/2018/2/layout/IconLabelDescriptionList"/>
    <dgm:cxn modelId="{E721D2F2-A02C-4397-B05A-B4958D7B5CBD}" srcId="{F5E94122-1B24-4C40-B656-E809682F399B}" destId="{0B7FEF38-A1B3-4D41-84FC-A881FEC79301}" srcOrd="1" destOrd="0" parTransId="{2DF23934-15C9-499E-8C51-C40E14750A65}" sibTransId="{560B6983-9D85-429F-AF1E-44C005A69647}"/>
    <dgm:cxn modelId="{A5D3FEF6-9DFE-4AA6-A189-DE1E4DB5DDCC}" type="presOf" srcId="{88088119-7DB6-4717-B3B1-AEDAFAA4BA10}" destId="{7CDE4512-6DB5-49D3-94C6-669A1E9AC909}" srcOrd="0" destOrd="0" presId="urn:microsoft.com/office/officeart/2018/2/layout/IconLabelDescriptionList"/>
    <dgm:cxn modelId="{F3DCAA3C-AD98-40CE-A9BE-F2BA9FC7FF49}" type="presParOf" srcId="{6D9E75A4-1D0A-42E2-A12D-4B739AE149E4}" destId="{7D026D62-7BFA-4357-A672-B91B5A79D56D}" srcOrd="0" destOrd="0" presId="urn:microsoft.com/office/officeart/2018/2/layout/IconLabelDescriptionList"/>
    <dgm:cxn modelId="{3764BC07-3BF8-4A7E-94D4-3A48A698937A}" type="presParOf" srcId="{7D026D62-7BFA-4357-A672-B91B5A79D56D}" destId="{E7D531DA-7BA4-40F8-AFEC-94E28501248D}" srcOrd="0" destOrd="0" presId="urn:microsoft.com/office/officeart/2018/2/layout/IconLabelDescriptionList"/>
    <dgm:cxn modelId="{C5E6FA68-7E03-4367-B01C-412390621B35}" type="presParOf" srcId="{7D026D62-7BFA-4357-A672-B91B5A79D56D}" destId="{41705C07-6730-405E-9541-C1E011B73E25}" srcOrd="1" destOrd="0" presId="urn:microsoft.com/office/officeart/2018/2/layout/IconLabelDescriptionList"/>
    <dgm:cxn modelId="{178E53BC-C433-4F61-8C1C-077028B80455}" type="presParOf" srcId="{7D026D62-7BFA-4357-A672-B91B5A79D56D}" destId="{372B19ED-D1D4-447D-8A20-9C10BAFA38AB}" srcOrd="2" destOrd="0" presId="urn:microsoft.com/office/officeart/2018/2/layout/IconLabelDescriptionList"/>
    <dgm:cxn modelId="{83CAF51E-3C0E-492F-B5A6-C7D681A57DFC}" type="presParOf" srcId="{7D026D62-7BFA-4357-A672-B91B5A79D56D}" destId="{1B80847A-E582-4A1B-9E69-426DF225582C}" srcOrd="3" destOrd="0" presId="urn:microsoft.com/office/officeart/2018/2/layout/IconLabelDescriptionList"/>
    <dgm:cxn modelId="{CC123FFD-7E64-4667-92A3-963C2781A373}" type="presParOf" srcId="{7D026D62-7BFA-4357-A672-B91B5A79D56D}" destId="{147564AB-5D2E-4EC9-A263-6B84C9EFD17A}" srcOrd="4" destOrd="0" presId="urn:microsoft.com/office/officeart/2018/2/layout/IconLabelDescriptionList"/>
    <dgm:cxn modelId="{A4AE083A-E8D8-4024-9750-43E6BE615933}" type="presParOf" srcId="{6D9E75A4-1D0A-42E2-A12D-4B739AE149E4}" destId="{EB80DE71-4108-4871-9713-4A5010EF244A}" srcOrd="1" destOrd="0" presId="urn:microsoft.com/office/officeart/2018/2/layout/IconLabelDescriptionList"/>
    <dgm:cxn modelId="{7B72405A-0BA5-44A9-820D-7FE45716A917}" type="presParOf" srcId="{6D9E75A4-1D0A-42E2-A12D-4B739AE149E4}" destId="{F567DBC1-A46F-4C04-A7B2-1019546EAC7F}" srcOrd="2" destOrd="0" presId="urn:microsoft.com/office/officeart/2018/2/layout/IconLabelDescriptionList"/>
    <dgm:cxn modelId="{73912FCB-EA00-4C79-B545-64EA3E0EEE7D}" type="presParOf" srcId="{F567DBC1-A46F-4C04-A7B2-1019546EAC7F}" destId="{114376B1-6F10-48BE-BD25-8072BE0F4B10}" srcOrd="0" destOrd="0" presId="urn:microsoft.com/office/officeart/2018/2/layout/IconLabelDescriptionList"/>
    <dgm:cxn modelId="{4B3168B1-A5B9-42C8-9E97-5D9C96AE0371}" type="presParOf" srcId="{F567DBC1-A46F-4C04-A7B2-1019546EAC7F}" destId="{E343546A-9C16-4137-8443-FD49B80B1510}" srcOrd="1" destOrd="0" presId="urn:microsoft.com/office/officeart/2018/2/layout/IconLabelDescriptionList"/>
    <dgm:cxn modelId="{B160A143-006E-49A6-AD9C-4788CD9BCE49}" type="presParOf" srcId="{F567DBC1-A46F-4C04-A7B2-1019546EAC7F}" destId="{FA23670A-87FA-4513-B4F8-38A21252D3A6}" srcOrd="2" destOrd="0" presId="urn:microsoft.com/office/officeart/2018/2/layout/IconLabelDescriptionList"/>
    <dgm:cxn modelId="{FEB90EAE-6165-493B-8ED9-EC227904A1A4}" type="presParOf" srcId="{F567DBC1-A46F-4C04-A7B2-1019546EAC7F}" destId="{CF8D991F-F7EC-4151-988F-4015CAE5D728}" srcOrd="3" destOrd="0" presId="urn:microsoft.com/office/officeart/2018/2/layout/IconLabelDescriptionList"/>
    <dgm:cxn modelId="{BF359680-7C16-4D67-89B9-4C38A63B7624}" type="presParOf" srcId="{F567DBC1-A46F-4C04-A7B2-1019546EAC7F}" destId="{C764E67A-7696-4A30-88DC-019535EC9F96}" srcOrd="4" destOrd="0" presId="urn:microsoft.com/office/officeart/2018/2/layout/IconLabelDescriptionList"/>
    <dgm:cxn modelId="{A4FDC501-1191-4FD5-BCB2-0C92A6CE4107}" type="presParOf" srcId="{6D9E75A4-1D0A-42E2-A12D-4B739AE149E4}" destId="{6FA102A8-1917-4924-9EB5-CC58CA511559}" srcOrd="3" destOrd="0" presId="urn:microsoft.com/office/officeart/2018/2/layout/IconLabelDescriptionList"/>
    <dgm:cxn modelId="{07C49448-BCBE-42E9-AF92-5DEA67AC8A43}" type="presParOf" srcId="{6D9E75A4-1D0A-42E2-A12D-4B739AE149E4}" destId="{988F5F1F-ADFC-4E77-85B8-764E4874CED6}" srcOrd="4" destOrd="0" presId="urn:microsoft.com/office/officeart/2018/2/layout/IconLabelDescriptionList"/>
    <dgm:cxn modelId="{4B4A2B55-A6D2-40B8-BA33-F3DCFC782B2B}" type="presParOf" srcId="{988F5F1F-ADFC-4E77-85B8-764E4874CED6}" destId="{A1C30F70-B765-4E5C-8F31-401ED62715F0}" srcOrd="0" destOrd="0" presId="urn:microsoft.com/office/officeart/2018/2/layout/IconLabelDescriptionList"/>
    <dgm:cxn modelId="{5C34BEBB-A2CE-4CB5-BCA1-90E68244E704}" type="presParOf" srcId="{988F5F1F-ADFC-4E77-85B8-764E4874CED6}" destId="{A360A29A-6173-4A2B-94D4-6FF3673AD468}" srcOrd="1" destOrd="0" presId="urn:microsoft.com/office/officeart/2018/2/layout/IconLabelDescriptionList"/>
    <dgm:cxn modelId="{2E47FC03-3351-4BD1-9A93-C6E438D1FB0C}" type="presParOf" srcId="{988F5F1F-ADFC-4E77-85B8-764E4874CED6}" destId="{9C47593E-4F2A-4F87-BF7B-905744D06D3A}" srcOrd="2" destOrd="0" presId="urn:microsoft.com/office/officeart/2018/2/layout/IconLabelDescriptionList"/>
    <dgm:cxn modelId="{77632BDE-6B58-4B36-A993-6E24DDA35B84}" type="presParOf" srcId="{988F5F1F-ADFC-4E77-85B8-764E4874CED6}" destId="{6E4E8756-52D5-4040-8C72-6CAC50AAFF05}" srcOrd="3" destOrd="0" presId="urn:microsoft.com/office/officeart/2018/2/layout/IconLabelDescriptionList"/>
    <dgm:cxn modelId="{D04EBFBC-2083-472A-8379-784E84C51C1A}" type="presParOf" srcId="{988F5F1F-ADFC-4E77-85B8-764E4874CED6}" destId="{7CDE4512-6DB5-49D3-94C6-669A1E9AC909}"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1DB84C-7B2B-414C-BD49-7DE56E1C7477}" type="doc">
      <dgm:prSet loTypeId="urn:microsoft.com/office/officeart/2016/7/layout/VerticalSolidActionList" loCatId="List" qsTypeId="urn:microsoft.com/office/officeart/2005/8/quickstyle/simple4" qsCatId="simple" csTypeId="urn:microsoft.com/office/officeart/2005/8/colors/accent0_3" csCatId="mainScheme" phldr="1"/>
      <dgm:spPr/>
      <dgm:t>
        <a:bodyPr/>
        <a:lstStyle/>
        <a:p>
          <a:endParaRPr lang="en-US"/>
        </a:p>
      </dgm:t>
    </dgm:pt>
    <dgm:pt modelId="{01B87BF8-3E56-4BD9-9FAD-A7E6D2BA6A1C}">
      <dgm:prSet/>
      <dgm:spPr/>
      <dgm:t>
        <a:bodyPr/>
        <a:lstStyle/>
        <a:p>
          <a:r>
            <a:rPr lang="en-US" b="1" dirty="0"/>
            <a:t>RDOF</a:t>
          </a:r>
          <a:r>
            <a:rPr lang="en-US" dirty="0"/>
            <a:t>:</a:t>
          </a:r>
        </a:p>
      </dgm:t>
    </dgm:pt>
    <dgm:pt modelId="{B552AEF7-B0C4-4C4C-A497-6437920E6271}" type="parTrans" cxnId="{78E41B11-1117-4C56-93D5-4BC686568298}">
      <dgm:prSet/>
      <dgm:spPr/>
      <dgm:t>
        <a:bodyPr/>
        <a:lstStyle/>
        <a:p>
          <a:endParaRPr lang="en-US"/>
        </a:p>
      </dgm:t>
    </dgm:pt>
    <dgm:pt modelId="{B784E440-50E7-4230-B634-384DB03922E1}" type="sibTrans" cxnId="{78E41B11-1117-4C56-93D5-4BC686568298}">
      <dgm:prSet/>
      <dgm:spPr/>
      <dgm:t>
        <a:bodyPr/>
        <a:lstStyle/>
        <a:p>
          <a:endParaRPr lang="en-US"/>
        </a:p>
      </dgm:t>
    </dgm:pt>
    <dgm:pt modelId="{AE8ECF68-4DAE-49E7-AA06-9A6F923B8D47}">
      <dgm:prSet/>
      <dgm:spPr/>
      <dgm:t>
        <a:bodyPr/>
        <a:lstStyle/>
        <a:p>
          <a:r>
            <a:rPr lang="en-US" b="1" dirty="0"/>
            <a:t>Reconnect</a:t>
          </a:r>
          <a:r>
            <a:rPr lang="en-US" dirty="0"/>
            <a:t>:</a:t>
          </a:r>
        </a:p>
      </dgm:t>
    </dgm:pt>
    <dgm:pt modelId="{482A0B2B-ED2A-4E14-A1A8-D8849FB8E94E}" type="parTrans" cxnId="{E054CA7E-1F37-4312-9F79-6330E30CCBD7}">
      <dgm:prSet/>
      <dgm:spPr/>
      <dgm:t>
        <a:bodyPr/>
        <a:lstStyle/>
        <a:p>
          <a:endParaRPr lang="en-US"/>
        </a:p>
      </dgm:t>
    </dgm:pt>
    <dgm:pt modelId="{135DDB47-620A-489C-A988-828951BDC667}" type="sibTrans" cxnId="{E054CA7E-1F37-4312-9F79-6330E30CCBD7}">
      <dgm:prSet/>
      <dgm:spPr/>
      <dgm:t>
        <a:bodyPr/>
        <a:lstStyle/>
        <a:p>
          <a:endParaRPr lang="en-US"/>
        </a:p>
      </dgm:t>
    </dgm:pt>
    <dgm:pt modelId="{A863903A-5B57-4F97-9F10-8A536846C1BD}">
      <dgm:prSet/>
      <dgm:spPr/>
      <dgm:t>
        <a:bodyPr/>
        <a:lstStyle/>
        <a:p>
          <a:r>
            <a:rPr lang="en-US" b="1" dirty="0"/>
            <a:t>BEAD</a:t>
          </a:r>
          <a:r>
            <a:rPr lang="en-US" dirty="0"/>
            <a:t>:</a:t>
          </a:r>
        </a:p>
      </dgm:t>
    </dgm:pt>
    <dgm:pt modelId="{B8E4FF4A-0F76-4965-AEAA-E308C915184A}" type="parTrans" cxnId="{92A2CC2A-FF18-4B12-BA4B-AF44EE867F49}">
      <dgm:prSet/>
      <dgm:spPr/>
      <dgm:t>
        <a:bodyPr/>
        <a:lstStyle/>
        <a:p>
          <a:endParaRPr lang="en-US"/>
        </a:p>
      </dgm:t>
    </dgm:pt>
    <dgm:pt modelId="{DE391D1C-3455-45C6-A005-A040DCC6B4DB}" type="sibTrans" cxnId="{92A2CC2A-FF18-4B12-BA4B-AF44EE867F49}">
      <dgm:prSet/>
      <dgm:spPr/>
      <dgm:t>
        <a:bodyPr/>
        <a:lstStyle/>
        <a:p>
          <a:endParaRPr lang="en-US"/>
        </a:p>
      </dgm:t>
    </dgm:pt>
    <dgm:pt modelId="{F0D803DF-C5D3-43CA-A737-11D043D16495}">
      <dgm:prSet/>
      <dgm:spPr/>
      <dgm:t>
        <a:bodyPr/>
        <a:lstStyle/>
        <a:p>
          <a:r>
            <a:rPr lang="en-US"/>
            <a:t>NO RDOF; NO RE-CONNECT</a:t>
          </a:r>
        </a:p>
      </dgm:t>
    </dgm:pt>
    <dgm:pt modelId="{B40B3D88-734B-4BC8-B59E-31B2F9A975E3}" type="parTrans" cxnId="{DF0DC601-886A-4C20-AF20-DFFADA40361D}">
      <dgm:prSet/>
      <dgm:spPr/>
      <dgm:t>
        <a:bodyPr/>
        <a:lstStyle/>
        <a:p>
          <a:endParaRPr lang="en-US"/>
        </a:p>
      </dgm:t>
    </dgm:pt>
    <dgm:pt modelId="{AA6FA109-BCDE-4E83-B6C8-6193DE70A972}" type="sibTrans" cxnId="{DF0DC601-886A-4C20-AF20-DFFADA40361D}">
      <dgm:prSet/>
      <dgm:spPr/>
      <dgm:t>
        <a:bodyPr/>
        <a:lstStyle/>
        <a:p>
          <a:endParaRPr lang="en-US"/>
        </a:p>
      </dgm:t>
    </dgm:pt>
    <dgm:pt modelId="{5AD51D65-05F2-3A46-8C02-CAA244D6A249}">
      <dgm:prSet/>
      <dgm:spPr/>
      <dgm:t>
        <a:bodyPr/>
        <a:lstStyle/>
        <a:p>
          <a:r>
            <a:rPr lang="en-US" dirty="0"/>
            <a:t>Can’t use state or USDA support</a:t>
          </a:r>
        </a:p>
      </dgm:t>
    </dgm:pt>
    <dgm:pt modelId="{7C95147D-50FC-9242-A825-22B8C8923965}" type="parTrans" cxnId="{8F009E75-13B6-4444-A321-05D0C97FD411}">
      <dgm:prSet/>
      <dgm:spPr/>
      <dgm:t>
        <a:bodyPr/>
        <a:lstStyle/>
        <a:p>
          <a:endParaRPr lang="en-US"/>
        </a:p>
      </dgm:t>
    </dgm:pt>
    <dgm:pt modelId="{F0E21CC7-6961-C740-A673-E134AE70500E}" type="sibTrans" cxnId="{8F009E75-13B6-4444-A321-05D0C97FD411}">
      <dgm:prSet/>
      <dgm:spPr/>
      <dgm:t>
        <a:bodyPr/>
        <a:lstStyle/>
        <a:p>
          <a:endParaRPr lang="en-US"/>
        </a:p>
      </dgm:t>
    </dgm:pt>
    <dgm:pt modelId="{211820FB-76E0-814D-9D57-4FCFE0D25F79}">
      <dgm:prSet/>
      <dgm:spPr/>
      <dgm:t>
        <a:bodyPr/>
        <a:lstStyle/>
        <a:p>
          <a:r>
            <a:rPr lang="en-US" dirty="0"/>
            <a:t>“Applicants receiving other federal funding to deploy broadband in all or part of the PFSA are eligible”</a:t>
          </a:r>
        </a:p>
      </dgm:t>
    </dgm:pt>
    <dgm:pt modelId="{12C4B0EE-3372-5F48-94A5-7C3070997758}" type="parTrans" cxnId="{14B66E0C-82A0-E34B-A67A-E83CFD0FB5E2}">
      <dgm:prSet/>
      <dgm:spPr/>
      <dgm:t>
        <a:bodyPr/>
        <a:lstStyle/>
        <a:p>
          <a:endParaRPr lang="en-US"/>
        </a:p>
      </dgm:t>
    </dgm:pt>
    <dgm:pt modelId="{6E9494F6-11F1-894C-A1C3-A73CB70C6DE0}" type="sibTrans" cxnId="{14B66E0C-82A0-E34B-A67A-E83CFD0FB5E2}">
      <dgm:prSet/>
      <dgm:spPr/>
      <dgm:t>
        <a:bodyPr/>
        <a:lstStyle/>
        <a:p>
          <a:endParaRPr lang="en-US"/>
        </a:p>
      </dgm:t>
    </dgm:pt>
    <dgm:pt modelId="{370D77A2-13C8-CD4C-A9C6-5CC2C3E757C1}">
      <dgm:prSet/>
      <dgm:spPr/>
      <dgm:t>
        <a:bodyPr/>
        <a:lstStyle/>
        <a:p>
          <a:r>
            <a:rPr lang="en-US" dirty="0"/>
            <a:t>”subject to enforceable federal, state or local commitment to deploy qualifying broadband”</a:t>
          </a:r>
        </a:p>
      </dgm:t>
    </dgm:pt>
    <dgm:pt modelId="{8AD09FD8-175A-A848-B2D0-E4ADEC8DE18C}" type="parTrans" cxnId="{548752B6-EE86-7448-A8FB-14C71E222B93}">
      <dgm:prSet/>
      <dgm:spPr/>
      <dgm:t>
        <a:bodyPr/>
        <a:lstStyle/>
        <a:p>
          <a:endParaRPr lang="en-US"/>
        </a:p>
      </dgm:t>
    </dgm:pt>
    <dgm:pt modelId="{1E7BCE57-8432-4347-9EEB-A44B856660FD}" type="sibTrans" cxnId="{548752B6-EE86-7448-A8FB-14C71E222B93}">
      <dgm:prSet/>
      <dgm:spPr/>
      <dgm:t>
        <a:bodyPr/>
        <a:lstStyle/>
        <a:p>
          <a:endParaRPr lang="en-US"/>
        </a:p>
      </dgm:t>
    </dgm:pt>
    <dgm:pt modelId="{06E2CF03-46BE-704E-8AD4-1AB3D986EDFF}" type="pres">
      <dgm:prSet presAssocID="{B11DB84C-7B2B-414C-BD49-7DE56E1C7477}" presName="Name0" presStyleCnt="0">
        <dgm:presLayoutVars>
          <dgm:dir/>
          <dgm:animLvl val="lvl"/>
          <dgm:resizeHandles val="exact"/>
        </dgm:presLayoutVars>
      </dgm:prSet>
      <dgm:spPr/>
    </dgm:pt>
    <dgm:pt modelId="{87E46450-2A1B-BD41-8228-FE7FCB5EEAB1}" type="pres">
      <dgm:prSet presAssocID="{01B87BF8-3E56-4BD9-9FAD-A7E6D2BA6A1C}" presName="linNode" presStyleCnt="0"/>
      <dgm:spPr/>
    </dgm:pt>
    <dgm:pt modelId="{A4F5220F-DA9F-7B4F-A6F4-1A57336A68DC}" type="pres">
      <dgm:prSet presAssocID="{01B87BF8-3E56-4BD9-9FAD-A7E6D2BA6A1C}" presName="parentText" presStyleLbl="alignNode1" presStyleIdx="0" presStyleCnt="3">
        <dgm:presLayoutVars>
          <dgm:chMax val="1"/>
          <dgm:bulletEnabled/>
        </dgm:presLayoutVars>
      </dgm:prSet>
      <dgm:spPr/>
    </dgm:pt>
    <dgm:pt modelId="{71E02EED-9CED-844D-B427-EB17E615BD3D}" type="pres">
      <dgm:prSet presAssocID="{01B87BF8-3E56-4BD9-9FAD-A7E6D2BA6A1C}" presName="descendantText" presStyleLbl="alignAccFollowNode1" presStyleIdx="0" presStyleCnt="3">
        <dgm:presLayoutVars>
          <dgm:bulletEnabled/>
        </dgm:presLayoutVars>
      </dgm:prSet>
      <dgm:spPr/>
    </dgm:pt>
    <dgm:pt modelId="{58358831-1BBA-734F-88EF-9AB274B209D3}" type="pres">
      <dgm:prSet presAssocID="{B784E440-50E7-4230-B634-384DB03922E1}" presName="sp" presStyleCnt="0"/>
      <dgm:spPr/>
    </dgm:pt>
    <dgm:pt modelId="{F9E466C5-2D18-FE4B-84DB-75AA4D043B68}" type="pres">
      <dgm:prSet presAssocID="{AE8ECF68-4DAE-49E7-AA06-9A6F923B8D47}" presName="linNode" presStyleCnt="0"/>
      <dgm:spPr/>
    </dgm:pt>
    <dgm:pt modelId="{8A89AA4F-1073-F24B-8C14-43C08988E4AA}" type="pres">
      <dgm:prSet presAssocID="{AE8ECF68-4DAE-49E7-AA06-9A6F923B8D47}" presName="parentText" presStyleLbl="alignNode1" presStyleIdx="1" presStyleCnt="3">
        <dgm:presLayoutVars>
          <dgm:chMax val="1"/>
          <dgm:bulletEnabled/>
        </dgm:presLayoutVars>
      </dgm:prSet>
      <dgm:spPr/>
    </dgm:pt>
    <dgm:pt modelId="{727CC739-FFE8-AE4F-9781-F8D65DF0AD81}" type="pres">
      <dgm:prSet presAssocID="{AE8ECF68-4DAE-49E7-AA06-9A6F923B8D47}" presName="descendantText" presStyleLbl="alignAccFollowNode1" presStyleIdx="1" presStyleCnt="3">
        <dgm:presLayoutVars>
          <dgm:bulletEnabled/>
        </dgm:presLayoutVars>
      </dgm:prSet>
      <dgm:spPr/>
    </dgm:pt>
    <dgm:pt modelId="{22D293F2-6965-AB45-BCE9-9537A54ACDC5}" type="pres">
      <dgm:prSet presAssocID="{135DDB47-620A-489C-A988-828951BDC667}" presName="sp" presStyleCnt="0"/>
      <dgm:spPr/>
    </dgm:pt>
    <dgm:pt modelId="{EF8953CA-60DB-344F-AC8A-0A8D4998A629}" type="pres">
      <dgm:prSet presAssocID="{A863903A-5B57-4F97-9F10-8A536846C1BD}" presName="linNode" presStyleCnt="0"/>
      <dgm:spPr/>
    </dgm:pt>
    <dgm:pt modelId="{230EF22F-4F52-CC4B-8389-7AA1DB459DDD}" type="pres">
      <dgm:prSet presAssocID="{A863903A-5B57-4F97-9F10-8A536846C1BD}" presName="parentText" presStyleLbl="alignNode1" presStyleIdx="2" presStyleCnt="3">
        <dgm:presLayoutVars>
          <dgm:chMax val="1"/>
          <dgm:bulletEnabled/>
        </dgm:presLayoutVars>
      </dgm:prSet>
      <dgm:spPr/>
    </dgm:pt>
    <dgm:pt modelId="{43252DF8-C95B-994E-A7B0-3607EB6D03FA}" type="pres">
      <dgm:prSet presAssocID="{A863903A-5B57-4F97-9F10-8A536846C1BD}" presName="descendantText" presStyleLbl="alignAccFollowNode1" presStyleIdx="2" presStyleCnt="3">
        <dgm:presLayoutVars>
          <dgm:bulletEnabled/>
        </dgm:presLayoutVars>
      </dgm:prSet>
      <dgm:spPr/>
    </dgm:pt>
  </dgm:ptLst>
  <dgm:cxnLst>
    <dgm:cxn modelId="{DF0DC601-886A-4C20-AF20-DFFADA40361D}" srcId="{A863903A-5B57-4F97-9F10-8A536846C1BD}" destId="{F0D803DF-C5D3-43CA-A737-11D043D16495}" srcOrd="1" destOrd="0" parTransId="{B40B3D88-734B-4BC8-B59E-31B2F9A975E3}" sibTransId="{AA6FA109-BCDE-4E83-B6C8-6193DE70A972}"/>
    <dgm:cxn modelId="{7D0FAA02-E7E7-0348-9DBD-4FB3E63D44F6}" type="presOf" srcId="{370D77A2-13C8-CD4C-A9C6-5CC2C3E757C1}" destId="{43252DF8-C95B-994E-A7B0-3607EB6D03FA}" srcOrd="0" destOrd="0" presId="urn:microsoft.com/office/officeart/2016/7/layout/VerticalSolidActionList"/>
    <dgm:cxn modelId="{14B66E0C-82A0-E34B-A67A-E83CFD0FB5E2}" srcId="{AE8ECF68-4DAE-49E7-AA06-9A6F923B8D47}" destId="{211820FB-76E0-814D-9D57-4FCFE0D25F79}" srcOrd="0" destOrd="0" parTransId="{12C4B0EE-3372-5F48-94A5-7C3070997758}" sibTransId="{6E9494F6-11F1-894C-A1C3-A73CB70C6DE0}"/>
    <dgm:cxn modelId="{78E41B11-1117-4C56-93D5-4BC686568298}" srcId="{B11DB84C-7B2B-414C-BD49-7DE56E1C7477}" destId="{01B87BF8-3E56-4BD9-9FAD-A7E6D2BA6A1C}" srcOrd="0" destOrd="0" parTransId="{B552AEF7-B0C4-4C4C-A497-6437920E6271}" sibTransId="{B784E440-50E7-4230-B634-384DB03922E1}"/>
    <dgm:cxn modelId="{92A2CC2A-FF18-4B12-BA4B-AF44EE867F49}" srcId="{B11DB84C-7B2B-414C-BD49-7DE56E1C7477}" destId="{A863903A-5B57-4F97-9F10-8A536846C1BD}" srcOrd="2" destOrd="0" parTransId="{B8E4FF4A-0F76-4965-AEAA-E308C915184A}" sibTransId="{DE391D1C-3455-45C6-A005-A040DCC6B4DB}"/>
    <dgm:cxn modelId="{02806C41-AAAF-DC4A-9A12-C0687A1B7776}" type="presOf" srcId="{B11DB84C-7B2B-414C-BD49-7DE56E1C7477}" destId="{06E2CF03-46BE-704E-8AD4-1AB3D986EDFF}" srcOrd="0" destOrd="0" presId="urn:microsoft.com/office/officeart/2016/7/layout/VerticalSolidActionList"/>
    <dgm:cxn modelId="{50F0924D-63A2-EE4F-898E-3C6A8EB15EC9}" type="presOf" srcId="{01B87BF8-3E56-4BD9-9FAD-A7E6D2BA6A1C}" destId="{A4F5220F-DA9F-7B4F-A6F4-1A57336A68DC}" srcOrd="0" destOrd="0" presId="urn:microsoft.com/office/officeart/2016/7/layout/VerticalSolidActionList"/>
    <dgm:cxn modelId="{5F55914E-4F5B-A04C-A6F5-3D92E115DA05}" type="presOf" srcId="{5AD51D65-05F2-3A46-8C02-CAA244D6A249}" destId="{71E02EED-9CED-844D-B427-EB17E615BD3D}" srcOrd="0" destOrd="0" presId="urn:microsoft.com/office/officeart/2016/7/layout/VerticalSolidActionList"/>
    <dgm:cxn modelId="{EE0B6571-2FB3-EE49-AC9D-C46381FE297A}" type="presOf" srcId="{F0D803DF-C5D3-43CA-A737-11D043D16495}" destId="{43252DF8-C95B-994E-A7B0-3607EB6D03FA}" srcOrd="0" destOrd="1" presId="urn:microsoft.com/office/officeart/2016/7/layout/VerticalSolidActionList"/>
    <dgm:cxn modelId="{8F009E75-13B6-4444-A321-05D0C97FD411}" srcId="{01B87BF8-3E56-4BD9-9FAD-A7E6D2BA6A1C}" destId="{5AD51D65-05F2-3A46-8C02-CAA244D6A249}" srcOrd="0" destOrd="0" parTransId="{7C95147D-50FC-9242-A825-22B8C8923965}" sibTransId="{F0E21CC7-6961-C740-A673-E134AE70500E}"/>
    <dgm:cxn modelId="{E054CA7E-1F37-4312-9F79-6330E30CCBD7}" srcId="{B11DB84C-7B2B-414C-BD49-7DE56E1C7477}" destId="{AE8ECF68-4DAE-49E7-AA06-9A6F923B8D47}" srcOrd="1" destOrd="0" parTransId="{482A0B2B-ED2A-4E14-A1A8-D8849FB8E94E}" sibTransId="{135DDB47-620A-489C-A988-828951BDC667}"/>
    <dgm:cxn modelId="{0B168682-CCB0-2C4C-A461-A494B3BD71B7}" type="presOf" srcId="{A863903A-5B57-4F97-9F10-8A536846C1BD}" destId="{230EF22F-4F52-CC4B-8389-7AA1DB459DDD}" srcOrd="0" destOrd="0" presId="urn:microsoft.com/office/officeart/2016/7/layout/VerticalSolidActionList"/>
    <dgm:cxn modelId="{D819B78F-5F9D-5641-B5B9-3A85DDD60068}" type="presOf" srcId="{AE8ECF68-4DAE-49E7-AA06-9A6F923B8D47}" destId="{8A89AA4F-1073-F24B-8C14-43C08988E4AA}" srcOrd="0" destOrd="0" presId="urn:microsoft.com/office/officeart/2016/7/layout/VerticalSolidActionList"/>
    <dgm:cxn modelId="{618371B4-F03F-6C49-8605-CD71966790E2}" type="presOf" srcId="{211820FB-76E0-814D-9D57-4FCFE0D25F79}" destId="{727CC739-FFE8-AE4F-9781-F8D65DF0AD81}" srcOrd="0" destOrd="0" presId="urn:microsoft.com/office/officeart/2016/7/layout/VerticalSolidActionList"/>
    <dgm:cxn modelId="{548752B6-EE86-7448-A8FB-14C71E222B93}" srcId="{A863903A-5B57-4F97-9F10-8A536846C1BD}" destId="{370D77A2-13C8-CD4C-A9C6-5CC2C3E757C1}" srcOrd="0" destOrd="0" parTransId="{8AD09FD8-175A-A848-B2D0-E4ADEC8DE18C}" sibTransId="{1E7BCE57-8432-4347-9EEB-A44B856660FD}"/>
    <dgm:cxn modelId="{A3F103A2-49B5-904C-894D-8968B22FF63B}" type="presParOf" srcId="{06E2CF03-46BE-704E-8AD4-1AB3D986EDFF}" destId="{87E46450-2A1B-BD41-8228-FE7FCB5EEAB1}" srcOrd="0" destOrd="0" presId="urn:microsoft.com/office/officeart/2016/7/layout/VerticalSolidActionList"/>
    <dgm:cxn modelId="{46ECE758-03F4-EF4C-9B59-7BC29C8ECFD1}" type="presParOf" srcId="{87E46450-2A1B-BD41-8228-FE7FCB5EEAB1}" destId="{A4F5220F-DA9F-7B4F-A6F4-1A57336A68DC}" srcOrd="0" destOrd="0" presId="urn:microsoft.com/office/officeart/2016/7/layout/VerticalSolidActionList"/>
    <dgm:cxn modelId="{7D00437D-1889-AD4F-8B3E-09D686B48DB4}" type="presParOf" srcId="{87E46450-2A1B-BD41-8228-FE7FCB5EEAB1}" destId="{71E02EED-9CED-844D-B427-EB17E615BD3D}" srcOrd="1" destOrd="0" presId="urn:microsoft.com/office/officeart/2016/7/layout/VerticalSolidActionList"/>
    <dgm:cxn modelId="{EBDF0EEE-2F2C-2047-A9FD-EDE3EED955D9}" type="presParOf" srcId="{06E2CF03-46BE-704E-8AD4-1AB3D986EDFF}" destId="{58358831-1BBA-734F-88EF-9AB274B209D3}" srcOrd="1" destOrd="0" presId="urn:microsoft.com/office/officeart/2016/7/layout/VerticalSolidActionList"/>
    <dgm:cxn modelId="{4B90C504-7AC8-C44D-8994-9EAB68960268}" type="presParOf" srcId="{06E2CF03-46BE-704E-8AD4-1AB3D986EDFF}" destId="{F9E466C5-2D18-FE4B-84DB-75AA4D043B68}" srcOrd="2" destOrd="0" presId="urn:microsoft.com/office/officeart/2016/7/layout/VerticalSolidActionList"/>
    <dgm:cxn modelId="{A8EA934D-1C05-974C-9040-A0F77C517F2C}" type="presParOf" srcId="{F9E466C5-2D18-FE4B-84DB-75AA4D043B68}" destId="{8A89AA4F-1073-F24B-8C14-43C08988E4AA}" srcOrd="0" destOrd="0" presId="urn:microsoft.com/office/officeart/2016/7/layout/VerticalSolidActionList"/>
    <dgm:cxn modelId="{52E821DF-9955-0641-B673-FE6F8E9364B2}" type="presParOf" srcId="{F9E466C5-2D18-FE4B-84DB-75AA4D043B68}" destId="{727CC739-FFE8-AE4F-9781-F8D65DF0AD81}" srcOrd="1" destOrd="0" presId="urn:microsoft.com/office/officeart/2016/7/layout/VerticalSolidActionList"/>
    <dgm:cxn modelId="{FED812FA-4219-D045-BD8A-BB5A28725372}" type="presParOf" srcId="{06E2CF03-46BE-704E-8AD4-1AB3D986EDFF}" destId="{22D293F2-6965-AB45-BCE9-9537A54ACDC5}" srcOrd="3" destOrd="0" presId="urn:microsoft.com/office/officeart/2016/7/layout/VerticalSolidActionList"/>
    <dgm:cxn modelId="{F60B0053-1204-6B4B-A184-44EF3924C0B3}" type="presParOf" srcId="{06E2CF03-46BE-704E-8AD4-1AB3D986EDFF}" destId="{EF8953CA-60DB-344F-AC8A-0A8D4998A629}" srcOrd="4" destOrd="0" presId="urn:microsoft.com/office/officeart/2016/7/layout/VerticalSolidActionList"/>
    <dgm:cxn modelId="{F56533E1-FF8D-A34B-BF74-D1BA7880D465}" type="presParOf" srcId="{EF8953CA-60DB-344F-AC8A-0A8D4998A629}" destId="{230EF22F-4F52-CC4B-8389-7AA1DB459DDD}" srcOrd="0" destOrd="0" presId="urn:microsoft.com/office/officeart/2016/7/layout/VerticalSolidActionList"/>
    <dgm:cxn modelId="{0FC07007-1C09-5E4E-905B-0F21220643C1}" type="presParOf" srcId="{EF8953CA-60DB-344F-AC8A-0A8D4998A629}" destId="{43252DF8-C95B-994E-A7B0-3607EB6D03FA}"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598555-3EC7-4295-B0DD-6CF218EAAC7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8B442D9-0CBA-4BA2-A8E7-0A98C26ACBD9}">
      <dgm:prSet/>
      <dgm:spPr/>
      <dgm:t>
        <a:bodyPr/>
        <a:lstStyle/>
        <a:p>
          <a:r>
            <a:rPr lang="en-US"/>
            <a:t>How are you thinking about sustainability in your network deployment strategies and/or digital inclusion programs?</a:t>
          </a:r>
        </a:p>
      </dgm:t>
    </dgm:pt>
    <dgm:pt modelId="{92877589-D4E4-4EF4-8CDD-944889AB43F3}" type="parTrans" cxnId="{1C099D74-B0AF-40B6-921D-7CBCD7AA820A}">
      <dgm:prSet/>
      <dgm:spPr/>
      <dgm:t>
        <a:bodyPr/>
        <a:lstStyle/>
        <a:p>
          <a:endParaRPr lang="en-US"/>
        </a:p>
      </dgm:t>
    </dgm:pt>
    <dgm:pt modelId="{9B4CAE7C-9110-40FA-AF00-99FD67D0EF91}" type="sibTrans" cxnId="{1C099D74-B0AF-40B6-921D-7CBCD7AA820A}">
      <dgm:prSet/>
      <dgm:spPr/>
      <dgm:t>
        <a:bodyPr/>
        <a:lstStyle/>
        <a:p>
          <a:endParaRPr lang="en-US"/>
        </a:p>
      </dgm:t>
    </dgm:pt>
    <dgm:pt modelId="{C3FF2315-F31F-4F88-BBF8-122E498C2105}">
      <dgm:prSet/>
      <dgm:spPr/>
      <dgm:t>
        <a:bodyPr/>
        <a:lstStyle/>
        <a:p>
          <a:r>
            <a:rPr lang="en-US"/>
            <a:t>How has microtrenching been working for you?</a:t>
          </a:r>
        </a:p>
      </dgm:t>
    </dgm:pt>
    <dgm:pt modelId="{E6CFD7CD-608D-4995-8955-FB2CB869C951}" type="parTrans" cxnId="{870B08C7-C956-4F8B-AA19-C1C9192C687B}">
      <dgm:prSet/>
      <dgm:spPr/>
      <dgm:t>
        <a:bodyPr/>
        <a:lstStyle/>
        <a:p>
          <a:endParaRPr lang="en-US"/>
        </a:p>
      </dgm:t>
    </dgm:pt>
    <dgm:pt modelId="{56B6DE0F-8551-49E9-B195-D928D995ACC7}" type="sibTrans" cxnId="{870B08C7-C956-4F8B-AA19-C1C9192C687B}">
      <dgm:prSet/>
      <dgm:spPr/>
      <dgm:t>
        <a:bodyPr/>
        <a:lstStyle/>
        <a:p>
          <a:endParaRPr lang="en-US"/>
        </a:p>
      </dgm:t>
    </dgm:pt>
    <dgm:pt modelId="{C955E247-FF1D-4420-A8BF-86055CD0A3EB}">
      <dgm:prSet/>
      <dgm:spPr/>
      <dgm:t>
        <a:bodyPr/>
        <a:lstStyle/>
        <a:p>
          <a:r>
            <a:rPr lang="en-US"/>
            <a:t>How are you planning to manage op-ex?</a:t>
          </a:r>
        </a:p>
        <a:p>
          <a:endParaRPr lang="en-US"/>
        </a:p>
      </dgm:t>
    </dgm:pt>
    <dgm:pt modelId="{9981E783-C887-4B9B-8F28-C331BF6242E4}" type="parTrans" cxnId="{4DF37356-E9DF-4A08-9AAB-13F3B3BB3D1D}">
      <dgm:prSet/>
      <dgm:spPr/>
      <dgm:t>
        <a:bodyPr/>
        <a:lstStyle/>
        <a:p>
          <a:endParaRPr lang="en-US"/>
        </a:p>
      </dgm:t>
    </dgm:pt>
    <dgm:pt modelId="{A48EEAC9-09E7-4CED-8E9C-16F03232E7F7}" type="sibTrans" cxnId="{4DF37356-E9DF-4A08-9AAB-13F3B3BB3D1D}">
      <dgm:prSet/>
      <dgm:spPr/>
      <dgm:t>
        <a:bodyPr/>
        <a:lstStyle/>
        <a:p>
          <a:endParaRPr lang="en-US"/>
        </a:p>
      </dgm:t>
    </dgm:pt>
    <dgm:pt modelId="{0741FC20-14FD-49AE-94CD-6ACBF4FA62C2}">
      <dgm:prSet/>
      <dgm:spPr/>
      <dgm:t>
        <a:bodyPr/>
        <a:lstStyle/>
        <a:p>
          <a:r>
            <a:rPr lang="en-US"/>
            <a:t>What are the best strategies for a state wide (or nation wide?!) dig once policies</a:t>
          </a:r>
        </a:p>
      </dgm:t>
    </dgm:pt>
    <dgm:pt modelId="{6A06D3E2-256B-4962-A812-05FA81F9D75D}" type="parTrans" cxnId="{21F81A89-D8C9-4C09-A986-CCE0A5B538DF}">
      <dgm:prSet/>
      <dgm:spPr/>
      <dgm:t>
        <a:bodyPr/>
        <a:lstStyle/>
        <a:p>
          <a:endParaRPr lang="en-US"/>
        </a:p>
      </dgm:t>
    </dgm:pt>
    <dgm:pt modelId="{4BFD410C-EF2F-4945-8C19-7CE6690EECA2}" type="sibTrans" cxnId="{21F81A89-D8C9-4C09-A986-CCE0A5B538DF}">
      <dgm:prSet/>
      <dgm:spPr/>
      <dgm:t>
        <a:bodyPr/>
        <a:lstStyle/>
        <a:p>
          <a:endParaRPr lang="en-US"/>
        </a:p>
      </dgm:t>
    </dgm:pt>
    <dgm:pt modelId="{32CE1F07-6A1F-4562-BFB1-3367F10D25C3}">
      <dgm:prSet/>
      <dgm:spPr/>
      <dgm:t>
        <a:bodyPr/>
        <a:lstStyle/>
        <a:p>
          <a:r>
            <a:rPr lang="en-US"/>
            <a:t>How and where can we experiment with digital inclusion outreach and programs?</a:t>
          </a:r>
        </a:p>
      </dgm:t>
    </dgm:pt>
    <dgm:pt modelId="{99163631-DD32-484A-80A1-8F9668E7077A}" type="parTrans" cxnId="{E86323EB-A5E7-4E9F-B1CD-557F0BDADEA4}">
      <dgm:prSet/>
      <dgm:spPr/>
      <dgm:t>
        <a:bodyPr/>
        <a:lstStyle/>
        <a:p>
          <a:endParaRPr lang="en-US"/>
        </a:p>
      </dgm:t>
    </dgm:pt>
    <dgm:pt modelId="{88598773-9DD9-4E99-AB54-66388D84FAEA}" type="sibTrans" cxnId="{E86323EB-A5E7-4E9F-B1CD-557F0BDADEA4}">
      <dgm:prSet/>
      <dgm:spPr/>
      <dgm:t>
        <a:bodyPr/>
        <a:lstStyle/>
        <a:p>
          <a:endParaRPr lang="en-US"/>
        </a:p>
      </dgm:t>
    </dgm:pt>
    <dgm:pt modelId="{FE698FD1-493A-DD4B-B9B6-F0759807E4BC}">
      <dgm:prSet/>
      <dgm:spPr/>
      <dgm:t>
        <a:bodyPr/>
        <a:lstStyle/>
        <a:p>
          <a:r>
            <a:rPr lang="en-US"/>
            <a:t>How will you make you digital inclusion programs future proof?</a:t>
          </a:r>
        </a:p>
      </dgm:t>
    </dgm:pt>
    <dgm:pt modelId="{FABBD790-8E8E-C841-8660-AFC913794A07}" type="parTrans" cxnId="{EE7F94A9-8979-9949-9DD4-0955D3739390}">
      <dgm:prSet/>
      <dgm:spPr/>
      <dgm:t>
        <a:bodyPr/>
        <a:lstStyle/>
        <a:p>
          <a:endParaRPr lang="en-US"/>
        </a:p>
      </dgm:t>
    </dgm:pt>
    <dgm:pt modelId="{8807D73E-43A9-F348-9114-D6AA4B59F2A7}" type="sibTrans" cxnId="{EE7F94A9-8979-9949-9DD4-0955D3739390}">
      <dgm:prSet/>
      <dgm:spPr/>
      <dgm:t>
        <a:bodyPr/>
        <a:lstStyle/>
        <a:p>
          <a:endParaRPr lang="en-US"/>
        </a:p>
      </dgm:t>
    </dgm:pt>
    <dgm:pt modelId="{C3EF2AD7-C402-9D4C-A8E3-889738C75C2A}" type="pres">
      <dgm:prSet presAssocID="{D6598555-3EC7-4295-B0DD-6CF218EAAC72}" presName="diagram" presStyleCnt="0">
        <dgm:presLayoutVars>
          <dgm:dir/>
          <dgm:resizeHandles val="exact"/>
        </dgm:presLayoutVars>
      </dgm:prSet>
      <dgm:spPr/>
    </dgm:pt>
    <dgm:pt modelId="{DAB11641-3262-B147-8FC8-FBFC63C6FB3D}" type="pres">
      <dgm:prSet presAssocID="{58B442D9-0CBA-4BA2-A8E7-0A98C26ACBD9}" presName="node" presStyleLbl="node1" presStyleIdx="0" presStyleCnt="6">
        <dgm:presLayoutVars>
          <dgm:bulletEnabled val="1"/>
        </dgm:presLayoutVars>
      </dgm:prSet>
      <dgm:spPr/>
    </dgm:pt>
    <dgm:pt modelId="{E5147F2D-2EFF-DE48-AF5D-8826919B4AC5}" type="pres">
      <dgm:prSet presAssocID="{9B4CAE7C-9110-40FA-AF00-99FD67D0EF91}" presName="sibTrans" presStyleCnt="0"/>
      <dgm:spPr/>
    </dgm:pt>
    <dgm:pt modelId="{3306DE92-512C-9C4F-B9FF-4A1C4B4677C9}" type="pres">
      <dgm:prSet presAssocID="{C3FF2315-F31F-4F88-BBF8-122E498C2105}" presName="node" presStyleLbl="node1" presStyleIdx="1" presStyleCnt="6">
        <dgm:presLayoutVars>
          <dgm:bulletEnabled val="1"/>
        </dgm:presLayoutVars>
      </dgm:prSet>
      <dgm:spPr/>
    </dgm:pt>
    <dgm:pt modelId="{29CCC4D4-65DC-5D40-94BA-A9117C89BA61}" type="pres">
      <dgm:prSet presAssocID="{56B6DE0F-8551-49E9-B195-D928D995ACC7}" presName="sibTrans" presStyleCnt="0"/>
      <dgm:spPr/>
    </dgm:pt>
    <dgm:pt modelId="{CE1BB654-6F75-D242-9F2F-CD6E57A56C81}" type="pres">
      <dgm:prSet presAssocID="{C955E247-FF1D-4420-A8BF-86055CD0A3EB}" presName="node" presStyleLbl="node1" presStyleIdx="2" presStyleCnt="6">
        <dgm:presLayoutVars>
          <dgm:bulletEnabled val="1"/>
        </dgm:presLayoutVars>
      </dgm:prSet>
      <dgm:spPr/>
    </dgm:pt>
    <dgm:pt modelId="{0B42727A-6D2F-504E-A156-67315256F90B}" type="pres">
      <dgm:prSet presAssocID="{A48EEAC9-09E7-4CED-8E9C-16F03232E7F7}" presName="sibTrans" presStyleCnt="0"/>
      <dgm:spPr/>
    </dgm:pt>
    <dgm:pt modelId="{41F2D8D3-CC0D-E741-8D77-E5C4049A04A4}" type="pres">
      <dgm:prSet presAssocID="{0741FC20-14FD-49AE-94CD-6ACBF4FA62C2}" presName="node" presStyleLbl="node1" presStyleIdx="3" presStyleCnt="6">
        <dgm:presLayoutVars>
          <dgm:bulletEnabled val="1"/>
        </dgm:presLayoutVars>
      </dgm:prSet>
      <dgm:spPr/>
    </dgm:pt>
    <dgm:pt modelId="{93D4C517-12F1-2445-B0C3-F635C167F777}" type="pres">
      <dgm:prSet presAssocID="{4BFD410C-EF2F-4945-8C19-7CE6690EECA2}" presName="sibTrans" presStyleCnt="0"/>
      <dgm:spPr/>
    </dgm:pt>
    <dgm:pt modelId="{CC605131-6C71-0940-9347-1C51413AFC19}" type="pres">
      <dgm:prSet presAssocID="{32CE1F07-6A1F-4562-BFB1-3367F10D25C3}" presName="node" presStyleLbl="node1" presStyleIdx="4" presStyleCnt="6">
        <dgm:presLayoutVars>
          <dgm:bulletEnabled val="1"/>
        </dgm:presLayoutVars>
      </dgm:prSet>
      <dgm:spPr/>
    </dgm:pt>
    <dgm:pt modelId="{A88FE01D-4154-A04C-88F1-31749B5500C7}" type="pres">
      <dgm:prSet presAssocID="{88598773-9DD9-4E99-AB54-66388D84FAEA}" presName="sibTrans" presStyleCnt="0"/>
      <dgm:spPr/>
    </dgm:pt>
    <dgm:pt modelId="{1C3BEFE0-62F5-2A41-B455-156967803C2B}" type="pres">
      <dgm:prSet presAssocID="{FE698FD1-493A-DD4B-B9B6-F0759807E4BC}" presName="node" presStyleLbl="node1" presStyleIdx="5" presStyleCnt="6">
        <dgm:presLayoutVars>
          <dgm:bulletEnabled val="1"/>
        </dgm:presLayoutVars>
      </dgm:prSet>
      <dgm:spPr/>
    </dgm:pt>
  </dgm:ptLst>
  <dgm:cxnLst>
    <dgm:cxn modelId="{DEC80354-A553-1E43-8AC4-7196F29CAE68}" type="presOf" srcId="{C3FF2315-F31F-4F88-BBF8-122E498C2105}" destId="{3306DE92-512C-9C4F-B9FF-4A1C4B4677C9}" srcOrd="0" destOrd="0" presId="urn:microsoft.com/office/officeart/2005/8/layout/default"/>
    <dgm:cxn modelId="{4DF37356-E9DF-4A08-9AAB-13F3B3BB3D1D}" srcId="{D6598555-3EC7-4295-B0DD-6CF218EAAC72}" destId="{C955E247-FF1D-4420-A8BF-86055CD0A3EB}" srcOrd="2" destOrd="0" parTransId="{9981E783-C887-4B9B-8F28-C331BF6242E4}" sibTransId="{A48EEAC9-09E7-4CED-8E9C-16F03232E7F7}"/>
    <dgm:cxn modelId="{1A43DB59-F56B-F441-A747-8B187C98BDF1}" type="presOf" srcId="{C955E247-FF1D-4420-A8BF-86055CD0A3EB}" destId="{CE1BB654-6F75-D242-9F2F-CD6E57A56C81}" srcOrd="0" destOrd="0" presId="urn:microsoft.com/office/officeart/2005/8/layout/default"/>
    <dgm:cxn modelId="{1C099D74-B0AF-40B6-921D-7CBCD7AA820A}" srcId="{D6598555-3EC7-4295-B0DD-6CF218EAAC72}" destId="{58B442D9-0CBA-4BA2-A8E7-0A98C26ACBD9}" srcOrd="0" destOrd="0" parTransId="{92877589-D4E4-4EF4-8CDD-944889AB43F3}" sibTransId="{9B4CAE7C-9110-40FA-AF00-99FD67D0EF91}"/>
    <dgm:cxn modelId="{E3DA1C7C-AC1E-6E42-82CA-BBC9DE34A485}" type="presOf" srcId="{D6598555-3EC7-4295-B0DD-6CF218EAAC72}" destId="{C3EF2AD7-C402-9D4C-A8E3-889738C75C2A}" srcOrd="0" destOrd="0" presId="urn:microsoft.com/office/officeart/2005/8/layout/default"/>
    <dgm:cxn modelId="{21F81A89-D8C9-4C09-A986-CCE0A5B538DF}" srcId="{D6598555-3EC7-4295-B0DD-6CF218EAAC72}" destId="{0741FC20-14FD-49AE-94CD-6ACBF4FA62C2}" srcOrd="3" destOrd="0" parTransId="{6A06D3E2-256B-4962-A812-05FA81F9D75D}" sibTransId="{4BFD410C-EF2F-4945-8C19-7CE6690EECA2}"/>
    <dgm:cxn modelId="{EE7F94A9-8979-9949-9DD4-0955D3739390}" srcId="{D6598555-3EC7-4295-B0DD-6CF218EAAC72}" destId="{FE698FD1-493A-DD4B-B9B6-F0759807E4BC}" srcOrd="5" destOrd="0" parTransId="{FABBD790-8E8E-C841-8660-AFC913794A07}" sibTransId="{8807D73E-43A9-F348-9114-D6AA4B59F2A7}"/>
    <dgm:cxn modelId="{870B08C7-C956-4F8B-AA19-C1C9192C687B}" srcId="{D6598555-3EC7-4295-B0DD-6CF218EAAC72}" destId="{C3FF2315-F31F-4F88-BBF8-122E498C2105}" srcOrd="1" destOrd="0" parTransId="{E6CFD7CD-608D-4995-8955-FB2CB869C951}" sibTransId="{56B6DE0F-8551-49E9-B195-D928D995ACC7}"/>
    <dgm:cxn modelId="{EBDB57C8-CE11-014F-905F-8812D5B2BABC}" type="presOf" srcId="{58B442D9-0CBA-4BA2-A8E7-0A98C26ACBD9}" destId="{DAB11641-3262-B147-8FC8-FBFC63C6FB3D}" srcOrd="0" destOrd="0" presId="urn:microsoft.com/office/officeart/2005/8/layout/default"/>
    <dgm:cxn modelId="{A22D43DE-EDE4-2246-993E-0743AAC7021F}" type="presOf" srcId="{32CE1F07-6A1F-4562-BFB1-3367F10D25C3}" destId="{CC605131-6C71-0940-9347-1C51413AFC19}" srcOrd="0" destOrd="0" presId="urn:microsoft.com/office/officeart/2005/8/layout/default"/>
    <dgm:cxn modelId="{D53516E5-CE7B-3D4A-A06C-B0D0869A1972}" type="presOf" srcId="{FE698FD1-493A-DD4B-B9B6-F0759807E4BC}" destId="{1C3BEFE0-62F5-2A41-B455-156967803C2B}" srcOrd="0" destOrd="0" presId="urn:microsoft.com/office/officeart/2005/8/layout/default"/>
    <dgm:cxn modelId="{E86323EB-A5E7-4E9F-B1CD-557F0BDADEA4}" srcId="{D6598555-3EC7-4295-B0DD-6CF218EAAC72}" destId="{32CE1F07-6A1F-4562-BFB1-3367F10D25C3}" srcOrd="4" destOrd="0" parTransId="{99163631-DD32-484A-80A1-8F9668E7077A}" sibTransId="{88598773-9DD9-4E99-AB54-66388D84FAEA}"/>
    <dgm:cxn modelId="{D26D01EC-AD1A-4541-97D4-56E409DF5339}" type="presOf" srcId="{0741FC20-14FD-49AE-94CD-6ACBF4FA62C2}" destId="{41F2D8D3-CC0D-E741-8D77-E5C4049A04A4}" srcOrd="0" destOrd="0" presId="urn:microsoft.com/office/officeart/2005/8/layout/default"/>
    <dgm:cxn modelId="{AD143CA0-88F9-144C-8DC8-1BACAC7C32E3}" type="presParOf" srcId="{C3EF2AD7-C402-9D4C-A8E3-889738C75C2A}" destId="{DAB11641-3262-B147-8FC8-FBFC63C6FB3D}" srcOrd="0" destOrd="0" presId="urn:microsoft.com/office/officeart/2005/8/layout/default"/>
    <dgm:cxn modelId="{104BE56B-ACD5-A846-B092-813335D06AAA}" type="presParOf" srcId="{C3EF2AD7-C402-9D4C-A8E3-889738C75C2A}" destId="{E5147F2D-2EFF-DE48-AF5D-8826919B4AC5}" srcOrd="1" destOrd="0" presId="urn:microsoft.com/office/officeart/2005/8/layout/default"/>
    <dgm:cxn modelId="{8E6D082F-0328-4F4C-A5B2-D8AC083FDEAE}" type="presParOf" srcId="{C3EF2AD7-C402-9D4C-A8E3-889738C75C2A}" destId="{3306DE92-512C-9C4F-B9FF-4A1C4B4677C9}" srcOrd="2" destOrd="0" presId="urn:microsoft.com/office/officeart/2005/8/layout/default"/>
    <dgm:cxn modelId="{77B73887-BDCE-F04B-910F-4C9256C6E897}" type="presParOf" srcId="{C3EF2AD7-C402-9D4C-A8E3-889738C75C2A}" destId="{29CCC4D4-65DC-5D40-94BA-A9117C89BA61}" srcOrd="3" destOrd="0" presId="urn:microsoft.com/office/officeart/2005/8/layout/default"/>
    <dgm:cxn modelId="{D69EF0F4-506A-CA41-9133-E1910D13200E}" type="presParOf" srcId="{C3EF2AD7-C402-9D4C-A8E3-889738C75C2A}" destId="{CE1BB654-6F75-D242-9F2F-CD6E57A56C81}" srcOrd="4" destOrd="0" presId="urn:microsoft.com/office/officeart/2005/8/layout/default"/>
    <dgm:cxn modelId="{E962385B-55F5-E947-9261-43D38EAA16D8}" type="presParOf" srcId="{C3EF2AD7-C402-9D4C-A8E3-889738C75C2A}" destId="{0B42727A-6D2F-504E-A156-67315256F90B}" srcOrd="5" destOrd="0" presId="urn:microsoft.com/office/officeart/2005/8/layout/default"/>
    <dgm:cxn modelId="{20518B53-7FD5-9D4B-990E-4D7DA5E44407}" type="presParOf" srcId="{C3EF2AD7-C402-9D4C-A8E3-889738C75C2A}" destId="{41F2D8D3-CC0D-E741-8D77-E5C4049A04A4}" srcOrd="6" destOrd="0" presId="urn:microsoft.com/office/officeart/2005/8/layout/default"/>
    <dgm:cxn modelId="{8376DB99-1722-3B42-8B99-B2FC53BD492C}" type="presParOf" srcId="{C3EF2AD7-C402-9D4C-A8E3-889738C75C2A}" destId="{93D4C517-12F1-2445-B0C3-F635C167F777}" srcOrd="7" destOrd="0" presId="urn:microsoft.com/office/officeart/2005/8/layout/default"/>
    <dgm:cxn modelId="{D18810EB-BACD-6642-94F6-C7CD9F0AF944}" type="presParOf" srcId="{C3EF2AD7-C402-9D4C-A8E3-889738C75C2A}" destId="{CC605131-6C71-0940-9347-1C51413AFC19}" srcOrd="8" destOrd="0" presId="urn:microsoft.com/office/officeart/2005/8/layout/default"/>
    <dgm:cxn modelId="{18E0095B-0E00-5E4F-A1BC-3E04F9CD4E29}" type="presParOf" srcId="{C3EF2AD7-C402-9D4C-A8E3-889738C75C2A}" destId="{A88FE01D-4154-A04C-88F1-31749B5500C7}" srcOrd="9" destOrd="0" presId="urn:microsoft.com/office/officeart/2005/8/layout/default"/>
    <dgm:cxn modelId="{3425073A-F519-7248-906F-46DF8D3D4972}" type="presParOf" srcId="{C3EF2AD7-C402-9D4C-A8E3-889738C75C2A}" destId="{1C3BEFE0-62F5-2A41-B455-156967803C2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531DA-7BA4-40F8-AFEC-94E28501248D}">
      <dsp:nvSpPr>
        <dsp:cNvPr id="0" name=""/>
        <dsp:cNvSpPr/>
      </dsp:nvSpPr>
      <dsp:spPr>
        <a:xfrm>
          <a:off x="393" y="850508"/>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2B19ED-D1D4-447D-8A20-9C10BAFA38AB}">
      <dsp:nvSpPr>
        <dsp:cNvPr id="0" name=""/>
        <dsp:cNvSpPr/>
      </dsp:nvSpPr>
      <dsp:spPr>
        <a:xfrm>
          <a:off x="393" y="2063034"/>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90000"/>
            </a:lnSpc>
            <a:spcBef>
              <a:spcPct val="0"/>
            </a:spcBef>
            <a:spcAft>
              <a:spcPct val="35000"/>
            </a:spcAft>
            <a:buNone/>
            <a:defRPr b="1"/>
          </a:pPr>
          <a:r>
            <a:rPr lang="en-US" sz="3300" kern="1200"/>
            <a:t>Sustainability</a:t>
          </a:r>
        </a:p>
      </dsp:txBody>
      <dsp:txXfrm>
        <a:off x="393" y="2063034"/>
        <a:ext cx="3138750" cy="470812"/>
      </dsp:txXfrm>
    </dsp:sp>
    <dsp:sp modelId="{147564AB-5D2E-4EC9-A263-6B84C9EFD17A}">
      <dsp:nvSpPr>
        <dsp:cNvPr id="0" name=""/>
        <dsp:cNvSpPr/>
      </dsp:nvSpPr>
      <dsp:spPr>
        <a:xfrm>
          <a:off x="393" y="2586853"/>
          <a:ext cx="3138750" cy="913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Economic </a:t>
          </a:r>
        </a:p>
        <a:p>
          <a:pPr marL="0" lvl="0" indent="0" algn="l" defTabSz="755650">
            <a:lnSpc>
              <a:spcPct val="90000"/>
            </a:lnSpc>
            <a:spcBef>
              <a:spcPct val="0"/>
            </a:spcBef>
            <a:spcAft>
              <a:spcPct val="35000"/>
            </a:spcAft>
            <a:buNone/>
          </a:pPr>
          <a:r>
            <a:rPr lang="en-US" sz="1700" kern="1200" dirty="0"/>
            <a:t>Resilient networks</a:t>
          </a:r>
        </a:p>
        <a:p>
          <a:pPr marL="0" lvl="0" indent="0" algn="l" defTabSz="755650">
            <a:lnSpc>
              <a:spcPct val="90000"/>
            </a:lnSpc>
            <a:spcBef>
              <a:spcPct val="0"/>
            </a:spcBef>
            <a:spcAft>
              <a:spcPct val="35000"/>
            </a:spcAft>
            <a:buNone/>
          </a:pPr>
          <a:r>
            <a:rPr lang="en-US" sz="1700" kern="1200" dirty="0"/>
            <a:t>Digital Inclusion</a:t>
          </a:r>
        </a:p>
      </dsp:txBody>
      <dsp:txXfrm>
        <a:off x="393" y="2586853"/>
        <a:ext cx="3138750" cy="913976"/>
      </dsp:txXfrm>
    </dsp:sp>
    <dsp:sp modelId="{114376B1-6F10-48BE-BD25-8072BE0F4B10}">
      <dsp:nvSpPr>
        <dsp:cNvPr id="0" name=""/>
        <dsp:cNvSpPr/>
      </dsp:nvSpPr>
      <dsp:spPr>
        <a:xfrm>
          <a:off x="3688425" y="850508"/>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23670A-87FA-4513-B4F8-38A21252D3A6}">
      <dsp:nvSpPr>
        <dsp:cNvPr id="0" name=""/>
        <dsp:cNvSpPr/>
      </dsp:nvSpPr>
      <dsp:spPr>
        <a:xfrm>
          <a:off x="3688425" y="2063034"/>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90000"/>
            </a:lnSpc>
            <a:spcBef>
              <a:spcPct val="0"/>
            </a:spcBef>
            <a:spcAft>
              <a:spcPct val="35000"/>
            </a:spcAft>
            <a:buNone/>
            <a:defRPr b="1"/>
          </a:pPr>
          <a:r>
            <a:rPr lang="en-US" sz="3300" kern="1200"/>
            <a:t>Redundancy</a:t>
          </a:r>
        </a:p>
      </dsp:txBody>
      <dsp:txXfrm>
        <a:off x="3688425" y="2063034"/>
        <a:ext cx="3138750" cy="470812"/>
      </dsp:txXfrm>
    </dsp:sp>
    <dsp:sp modelId="{C764E67A-7696-4A30-88DC-019535EC9F96}">
      <dsp:nvSpPr>
        <dsp:cNvPr id="0" name=""/>
        <dsp:cNvSpPr/>
      </dsp:nvSpPr>
      <dsp:spPr>
        <a:xfrm>
          <a:off x="3688425" y="2586853"/>
          <a:ext cx="3138750" cy="913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In funding programs</a:t>
          </a:r>
        </a:p>
        <a:p>
          <a:pPr marL="0" lvl="0" indent="0" algn="l" defTabSz="755650">
            <a:lnSpc>
              <a:spcPct val="90000"/>
            </a:lnSpc>
            <a:spcBef>
              <a:spcPct val="0"/>
            </a:spcBef>
            <a:spcAft>
              <a:spcPct val="35000"/>
            </a:spcAft>
            <a:buNone/>
          </a:pPr>
          <a:r>
            <a:rPr lang="en-US" sz="1700" kern="1200"/>
            <a:t>In network construction</a:t>
          </a:r>
        </a:p>
      </dsp:txBody>
      <dsp:txXfrm>
        <a:off x="3688425" y="2586853"/>
        <a:ext cx="3138750" cy="913976"/>
      </dsp:txXfrm>
    </dsp:sp>
    <dsp:sp modelId="{A1C30F70-B765-4E5C-8F31-401ED62715F0}">
      <dsp:nvSpPr>
        <dsp:cNvPr id="0" name=""/>
        <dsp:cNvSpPr/>
      </dsp:nvSpPr>
      <dsp:spPr>
        <a:xfrm>
          <a:off x="7376456" y="850508"/>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47593E-4F2A-4F87-BF7B-905744D06D3A}">
      <dsp:nvSpPr>
        <dsp:cNvPr id="0" name=""/>
        <dsp:cNvSpPr/>
      </dsp:nvSpPr>
      <dsp:spPr>
        <a:xfrm>
          <a:off x="7376456" y="2063034"/>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90000"/>
            </a:lnSpc>
            <a:spcBef>
              <a:spcPct val="0"/>
            </a:spcBef>
            <a:spcAft>
              <a:spcPct val="35000"/>
            </a:spcAft>
            <a:buNone/>
            <a:defRPr b="1"/>
          </a:pPr>
          <a:r>
            <a:rPr lang="en-US" sz="3300" kern="1200"/>
            <a:t>Experimentation</a:t>
          </a:r>
        </a:p>
      </dsp:txBody>
      <dsp:txXfrm>
        <a:off x="7376456" y="2063034"/>
        <a:ext cx="3138750" cy="470812"/>
      </dsp:txXfrm>
    </dsp:sp>
    <dsp:sp modelId="{7CDE4512-6DB5-49D3-94C6-669A1E9AC909}">
      <dsp:nvSpPr>
        <dsp:cNvPr id="0" name=""/>
        <dsp:cNvSpPr/>
      </dsp:nvSpPr>
      <dsp:spPr>
        <a:xfrm>
          <a:off x="7376456" y="2586853"/>
          <a:ext cx="3138750" cy="913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In broadband technologies</a:t>
          </a:r>
        </a:p>
      </dsp:txBody>
      <dsp:txXfrm>
        <a:off x="7376456" y="2586853"/>
        <a:ext cx="3138750" cy="913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02EED-9CED-844D-B427-EB17E615BD3D}">
      <dsp:nvSpPr>
        <dsp:cNvPr id="0" name=""/>
        <dsp:cNvSpPr/>
      </dsp:nvSpPr>
      <dsp:spPr>
        <a:xfrm>
          <a:off x="2103120" y="1359"/>
          <a:ext cx="8412480" cy="1393787"/>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755650">
            <a:lnSpc>
              <a:spcPct val="90000"/>
            </a:lnSpc>
            <a:spcBef>
              <a:spcPct val="0"/>
            </a:spcBef>
            <a:spcAft>
              <a:spcPct val="35000"/>
            </a:spcAft>
            <a:buNone/>
          </a:pPr>
          <a:r>
            <a:rPr lang="en-US" sz="1700" kern="1200" dirty="0"/>
            <a:t>Can’t use state or USDA support</a:t>
          </a:r>
        </a:p>
      </dsp:txBody>
      <dsp:txXfrm>
        <a:off x="2103120" y="1359"/>
        <a:ext cx="8412480" cy="1393787"/>
      </dsp:txXfrm>
    </dsp:sp>
    <dsp:sp modelId="{A4F5220F-DA9F-7B4F-A6F4-1A57336A68DC}">
      <dsp:nvSpPr>
        <dsp:cNvPr id="0" name=""/>
        <dsp:cNvSpPr/>
      </dsp:nvSpPr>
      <dsp:spPr>
        <a:xfrm>
          <a:off x="0" y="1359"/>
          <a:ext cx="2103120" cy="139378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933450">
            <a:lnSpc>
              <a:spcPct val="90000"/>
            </a:lnSpc>
            <a:spcBef>
              <a:spcPct val="0"/>
            </a:spcBef>
            <a:spcAft>
              <a:spcPct val="35000"/>
            </a:spcAft>
            <a:buNone/>
          </a:pPr>
          <a:r>
            <a:rPr lang="en-US" sz="2100" b="1" kern="1200" dirty="0"/>
            <a:t>RDOF</a:t>
          </a:r>
          <a:r>
            <a:rPr lang="en-US" sz="2100" kern="1200" dirty="0"/>
            <a:t>:</a:t>
          </a:r>
        </a:p>
      </dsp:txBody>
      <dsp:txXfrm>
        <a:off x="0" y="1359"/>
        <a:ext cx="2103120" cy="1393787"/>
      </dsp:txXfrm>
    </dsp:sp>
    <dsp:sp modelId="{727CC739-FFE8-AE4F-9781-F8D65DF0AD81}">
      <dsp:nvSpPr>
        <dsp:cNvPr id="0" name=""/>
        <dsp:cNvSpPr/>
      </dsp:nvSpPr>
      <dsp:spPr>
        <a:xfrm>
          <a:off x="2103120" y="1478775"/>
          <a:ext cx="8412480" cy="1393787"/>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755650">
            <a:lnSpc>
              <a:spcPct val="90000"/>
            </a:lnSpc>
            <a:spcBef>
              <a:spcPct val="0"/>
            </a:spcBef>
            <a:spcAft>
              <a:spcPct val="35000"/>
            </a:spcAft>
            <a:buNone/>
          </a:pPr>
          <a:r>
            <a:rPr lang="en-US" sz="1700" kern="1200" dirty="0"/>
            <a:t>“Applicants receiving other federal funding to deploy broadband in all or part of the PFSA are eligible”</a:t>
          </a:r>
        </a:p>
      </dsp:txBody>
      <dsp:txXfrm>
        <a:off x="2103120" y="1478775"/>
        <a:ext cx="8412480" cy="1393787"/>
      </dsp:txXfrm>
    </dsp:sp>
    <dsp:sp modelId="{8A89AA4F-1073-F24B-8C14-43C08988E4AA}">
      <dsp:nvSpPr>
        <dsp:cNvPr id="0" name=""/>
        <dsp:cNvSpPr/>
      </dsp:nvSpPr>
      <dsp:spPr>
        <a:xfrm>
          <a:off x="0" y="1478775"/>
          <a:ext cx="2103120" cy="139378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933450">
            <a:lnSpc>
              <a:spcPct val="90000"/>
            </a:lnSpc>
            <a:spcBef>
              <a:spcPct val="0"/>
            </a:spcBef>
            <a:spcAft>
              <a:spcPct val="35000"/>
            </a:spcAft>
            <a:buNone/>
          </a:pPr>
          <a:r>
            <a:rPr lang="en-US" sz="2100" b="1" kern="1200" dirty="0"/>
            <a:t>Reconnect</a:t>
          </a:r>
          <a:r>
            <a:rPr lang="en-US" sz="2100" kern="1200" dirty="0"/>
            <a:t>:</a:t>
          </a:r>
        </a:p>
      </dsp:txBody>
      <dsp:txXfrm>
        <a:off x="0" y="1478775"/>
        <a:ext cx="2103120" cy="1393787"/>
      </dsp:txXfrm>
    </dsp:sp>
    <dsp:sp modelId="{43252DF8-C95B-994E-A7B0-3607EB6D03FA}">
      <dsp:nvSpPr>
        <dsp:cNvPr id="0" name=""/>
        <dsp:cNvSpPr/>
      </dsp:nvSpPr>
      <dsp:spPr>
        <a:xfrm>
          <a:off x="2103120" y="2956190"/>
          <a:ext cx="8412480" cy="1393787"/>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755650">
            <a:lnSpc>
              <a:spcPct val="90000"/>
            </a:lnSpc>
            <a:spcBef>
              <a:spcPct val="0"/>
            </a:spcBef>
            <a:spcAft>
              <a:spcPct val="35000"/>
            </a:spcAft>
            <a:buNone/>
          </a:pPr>
          <a:r>
            <a:rPr lang="en-US" sz="1700" kern="1200" dirty="0"/>
            <a:t>”subject to enforceable federal, state or local commitment to deploy qualifying broadband”</a:t>
          </a:r>
        </a:p>
        <a:p>
          <a:pPr marL="0" lvl="0" indent="0" algn="l" defTabSz="755650">
            <a:lnSpc>
              <a:spcPct val="90000"/>
            </a:lnSpc>
            <a:spcBef>
              <a:spcPct val="0"/>
            </a:spcBef>
            <a:spcAft>
              <a:spcPct val="35000"/>
            </a:spcAft>
            <a:buNone/>
          </a:pPr>
          <a:r>
            <a:rPr lang="en-US" sz="1700" kern="1200"/>
            <a:t>NO RDOF; NO RE-CONNECT</a:t>
          </a:r>
        </a:p>
      </dsp:txBody>
      <dsp:txXfrm>
        <a:off x="2103120" y="2956190"/>
        <a:ext cx="8412480" cy="1393787"/>
      </dsp:txXfrm>
    </dsp:sp>
    <dsp:sp modelId="{230EF22F-4F52-CC4B-8389-7AA1DB459DDD}">
      <dsp:nvSpPr>
        <dsp:cNvPr id="0" name=""/>
        <dsp:cNvSpPr/>
      </dsp:nvSpPr>
      <dsp:spPr>
        <a:xfrm>
          <a:off x="0" y="2956190"/>
          <a:ext cx="2103120" cy="139378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933450">
            <a:lnSpc>
              <a:spcPct val="90000"/>
            </a:lnSpc>
            <a:spcBef>
              <a:spcPct val="0"/>
            </a:spcBef>
            <a:spcAft>
              <a:spcPct val="35000"/>
            </a:spcAft>
            <a:buNone/>
          </a:pPr>
          <a:r>
            <a:rPr lang="en-US" sz="2100" b="1" kern="1200" dirty="0"/>
            <a:t>BEAD</a:t>
          </a:r>
          <a:r>
            <a:rPr lang="en-US" sz="2100" kern="1200" dirty="0"/>
            <a:t>:</a:t>
          </a:r>
        </a:p>
      </dsp:txBody>
      <dsp:txXfrm>
        <a:off x="0" y="2956190"/>
        <a:ext cx="2103120" cy="1393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11641-3262-B147-8FC8-FBFC63C6FB3D}">
      <dsp:nvSpPr>
        <dsp:cNvPr id="0" name=""/>
        <dsp:cNvSpPr/>
      </dsp:nvSpPr>
      <dsp:spPr>
        <a:xfrm>
          <a:off x="559603" y="1092"/>
          <a:ext cx="1685976" cy="10115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How are you thinking about sustainability in your network deployment strategies and/or digital inclusion programs?</a:t>
          </a:r>
        </a:p>
      </dsp:txBody>
      <dsp:txXfrm>
        <a:off x="559603" y="1092"/>
        <a:ext cx="1685976" cy="1011585"/>
      </dsp:txXfrm>
    </dsp:sp>
    <dsp:sp modelId="{3306DE92-512C-9C4F-B9FF-4A1C4B4677C9}">
      <dsp:nvSpPr>
        <dsp:cNvPr id="0" name=""/>
        <dsp:cNvSpPr/>
      </dsp:nvSpPr>
      <dsp:spPr>
        <a:xfrm>
          <a:off x="2414176" y="1092"/>
          <a:ext cx="1685976" cy="1011585"/>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How has microtrenching been working for you?</a:t>
          </a:r>
        </a:p>
      </dsp:txBody>
      <dsp:txXfrm>
        <a:off x="2414176" y="1092"/>
        <a:ext cx="1685976" cy="1011585"/>
      </dsp:txXfrm>
    </dsp:sp>
    <dsp:sp modelId="{CE1BB654-6F75-D242-9F2F-CD6E57A56C81}">
      <dsp:nvSpPr>
        <dsp:cNvPr id="0" name=""/>
        <dsp:cNvSpPr/>
      </dsp:nvSpPr>
      <dsp:spPr>
        <a:xfrm>
          <a:off x="559603" y="1181275"/>
          <a:ext cx="1685976" cy="1011585"/>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How are you planning to manage op-ex?</a:t>
          </a:r>
        </a:p>
        <a:p>
          <a:pPr marL="0" lvl="0" indent="0" algn="ctr" defTabSz="488950">
            <a:lnSpc>
              <a:spcPct val="90000"/>
            </a:lnSpc>
            <a:spcBef>
              <a:spcPct val="0"/>
            </a:spcBef>
            <a:spcAft>
              <a:spcPct val="35000"/>
            </a:spcAft>
            <a:buNone/>
          </a:pPr>
          <a:endParaRPr lang="en-US" sz="1100" kern="1200"/>
        </a:p>
      </dsp:txBody>
      <dsp:txXfrm>
        <a:off x="559603" y="1181275"/>
        <a:ext cx="1685976" cy="1011585"/>
      </dsp:txXfrm>
    </dsp:sp>
    <dsp:sp modelId="{41F2D8D3-CC0D-E741-8D77-E5C4049A04A4}">
      <dsp:nvSpPr>
        <dsp:cNvPr id="0" name=""/>
        <dsp:cNvSpPr/>
      </dsp:nvSpPr>
      <dsp:spPr>
        <a:xfrm>
          <a:off x="2414176" y="1181275"/>
          <a:ext cx="1685976" cy="1011585"/>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What are the best strategies for a state wide (or nation wide?!) dig once policies</a:t>
          </a:r>
        </a:p>
      </dsp:txBody>
      <dsp:txXfrm>
        <a:off x="2414176" y="1181275"/>
        <a:ext cx="1685976" cy="1011585"/>
      </dsp:txXfrm>
    </dsp:sp>
    <dsp:sp modelId="{CC605131-6C71-0940-9347-1C51413AFC19}">
      <dsp:nvSpPr>
        <dsp:cNvPr id="0" name=""/>
        <dsp:cNvSpPr/>
      </dsp:nvSpPr>
      <dsp:spPr>
        <a:xfrm>
          <a:off x="559603" y="2361458"/>
          <a:ext cx="1685976" cy="1011585"/>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How and where can we experiment with digital inclusion outreach and programs?</a:t>
          </a:r>
        </a:p>
      </dsp:txBody>
      <dsp:txXfrm>
        <a:off x="559603" y="2361458"/>
        <a:ext cx="1685976" cy="1011585"/>
      </dsp:txXfrm>
    </dsp:sp>
    <dsp:sp modelId="{1C3BEFE0-62F5-2A41-B455-156967803C2B}">
      <dsp:nvSpPr>
        <dsp:cNvPr id="0" name=""/>
        <dsp:cNvSpPr/>
      </dsp:nvSpPr>
      <dsp:spPr>
        <a:xfrm>
          <a:off x="2414176" y="2361458"/>
          <a:ext cx="1685976" cy="101158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How will you make you digital inclusion programs future proof?</a:t>
          </a:r>
        </a:p>
      </dsp:txBody>
      <dsp:txXfrm>
        <a:off x="2414176" y="2361458"/>
        <a:ext cx="1685976" cy="101158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81BED-482C-716D-73E2-A38DDBC066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F6F1AD-DFFA-5D24-9471-FFCA2EC166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E826A9-2A3D-B160-EF18-F7DA12AC4D3E}"/>
              </a:ext>
            </a:extLst>
          </p:cNvPr>
          <p:cNvSpPr>
            <a:spLocks noGrp="1"/>
          </p:cNvSpPr>
          <p:nvPr>
            <p:ph type="dt" sz="half" idx="10"/>
          </p:nvPr>
        </p:nvSpPr>
        <p:spPr/>
        <p:txBody>
          <a:bodyPr/>
          <a:lstStyle/>
          <a:p>
            <a:fld id="{A236CD2A-BC40-F449-8BAF-5AFE492EECCD}" type="datetimeFigureOut">
              <a:rPr lang="en-US" smtClean="0"/>
              <a:t>4/18/24</a:t>
            </a:fld>
            <a:endParaRPr lang="en-US"/>
          </a:p>
        </p:txBody>
      </p:sp>
      <p:sp>
        <p:nvSpPr>
          <p:cNvPr id="5" name="Footer Placeholder 4">
            <a:extLst>
              <a:ext uri="{FF2B5EF4-FFF2-40B4-BE49-F238E27FC236}">
                <a16:creationId xmlns:a16="http://schemas.microsoft.com/office/drawing/2014/main" id="{BD53C43E-A3D9-F59B-2044-BB23216D1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6ECC7-BF60-3A21-A0E3-1D04C220A0E0}"/>
              </a:ext>
            </a:extLst>
          </p:cNvPr>
          <p:cNvSpPr>
            <a:spLocks noGrp="1"/>
          </p:cNvSpPr>
          <p:nvPr>
            <p:ph type="sldNum" sz="quarter" idx="12"/>
          </p:nvPr>
        </p:nvSpPr>
        <p:spPr/>
        <p:txBody>
          <a:bodyPr/>
          <a:lstStyle/>
          <a:p>
            <a:fld id="{5E0D8634-2857-F947-ADFA-F89FA0DC36DF}" type="slidenum">
              <a:rPr lang="en-US" smtClean="0"/>
              <a:t>‹#›</a:t>
            </a:fld>
            <a:endParaRPr lang="en-US"/>
          </a:p>
        </p:txBody>
      </p:sp>
    </p:spTree>
    <p:extLst>
      <p:ext uri="{BB962C8B-B14F-4D97-AF65-F5344CB8AC3E}">
        <p14:creationId xmlns:p14="http://schemas.microsoft.com/office/powerpoint/2010/main" val="1036314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9414C-6EA0-5E92-3A96-B537D4177B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55976-622C-6209-65B4-A9217A7233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DC35EE-77AA-33F0-11C2-42D9F389BF7C}"/>
              </a:ext>
            </a:extLst>
          </p:cNvPr>
          <p:cNvSpPr>
            <a:spLocks noGrp="1"/>
          </p:cNvSpPr>
          <p:nvPr>
            <p:ph type="dt" sz="half" idx="10"/>
          </p:nvPr>
        </p:nvSpPr>
        <p:spPr/>
        <p:txBody>
          <a:bodyPr/>
          <a:lstStyle/>
          <a:p>
            <a:fld id="{A236CD2A-BC40-F449-8BAF-5AFE492EECCD}" type="datetimeFigureOut">
              <a:rPr lang="en-US" smtClean="0"/>
              <a:t>4/18/24</a:t>
            </a:fld>
            <a:endParaRPr lang="en-US"/>
          </a:p>
        </p:txBody>
      </p:sp>
      <p:sp>
        <p:nvSpPr>
          <p:cNvPr id="5" name="Footer Placeholder 4">
            <a:extLst>
              <a:ext uri="{FF2B5EF4-FFF2-40B4-BE49-F238E27FC236}">
                <a16:creationId xmlns:a16="http://schemas.microsoft.com/office/drawing/2014/main" id="{258D14B9-D647-AD4B-452D-DB9608947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F40B1E-4C9A-5FC0-0AF8-0D81F3F825D9}"/>
              </a:ext>
            </a:extLst>
          </p:cNvPr>
          <p:cNvSpPr>
            <a:spLocks noGrp="1"/>
          </p:cNvSpPr>
          <p:nvPr>
            <p:ph type="sldNum" sz="quarter" idx="12"/>
          </p:nvPr>
        </p:nvSpPr>
        <p:spPr/>
        <p:txBody>
          <a:bodyPr/>
          <a:lstStyle/>
          <a:p>
            <a:fld id="{5E0D8634-2857-F947-ADFA-F89FA0DC36DF}" type="slidenum">
              <a:rPr lang="en-US" smtClean="0"/>
              <a:t>‹#›</a:t>
            </a:fld>
            <a:endParaRPr lang="en-US"/>
          </a:p>
        </p:txBody>
      </p:sp>
    </p:spTree>
    <p:extLst>
      <p:ext uri="{BB962C8B-B14F-4D97-AF65-F5344CB8AC3E}">
        <p14:creationId xmlns:p14="http://schemas.microsoft.com/office/powerpoint/2010/main" val="1045973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6D3658-C53B-081E-C2A8-577DF6DE46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9076C8-65E8-5537-14A5-1067125010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34B319-AB59-6219-E2B1-49DFDFA7FB7C}"/>
              </a:ext>
            </a:extLst>
          </p:cNvPr>
          <p:cNvSpPr>
            <a:spLocks noGrp="1"/>
          </p:cNvSpPr>
          <p:nvPr>
            <p:ph type="dt" sz="half" idx="10"/>
          </p:nvPr>
        </p:nvSpPr>
        <p:spPr/>
        <p:txBody>
          <a:bodyPr/>
          <a:lstStyle/>
          <a:p>
            <a:fld id="{A236CD2A-BC40-F449-8BAF-5AFE492EECCD}" type="datetimeFigureOut">
              <a:rPr lang="en-US" smtClean="0"/>
              <a:t>4/18/24</a:t>
            </a:fld>
            <a:endParaRPr lang="en-US"/>
          </a:p>
        </p:txBody>
      </p:sp>
      <p:sp>
        <p:nvSpPr>
          <p:cNvPr id="5" name="Footer Placeholder 4">
            <a:extLst>
              <a:ext uri="{FF2B5EF4-FFF2-40B4-BE49-F238E27FC236}">
                <a16:creationId xmlns:a16="http://schemas.microsoft.com/office/drawing/2014/main" id="{625BCED0-A64C-9DFD-0791-1FD579EEE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2DFAA7-3DFB-D650-E9F9-ED63EF335C22}"/>
              </a:ext>
            </a:extLst>
          </p:cNvPr>
          <p:cNvSpPr>
            <a:spLocks noGrp="1"/>
          </p:cNvSpPr>
          <p:nvPr>
            <p:ph type="sldNum" sz="quarter" idx="12"/>
          </p:nvPr>
        </p:nvSpPr>
        <p:spPr/>
        <p:txBody>
          <a:bodyPr/>
          <a:lstStyle/>
          <a:p>
            <a:fld id="{5E0D8634-2857-F947-ADFA-F89FA0DC36DF}" type="slidenum">
              <a:rPr lang="en-US" smtClean="0"/>
              <a:t>‹#›</a:t>
            </a:fld>
            <a:endParaRPr lang="en-US"/>
          </a:p>
        </p:txBody>
      </p:sp>
    </p:spTree>
    <p:extLst>
      <p:ext uri="{BB962C8B-B14F-4D97-AF65-F5344CB8AC3E}">
        <p14:creationId xmlns:p14="http://schemas.microsoft.com/office/powerpoint/2010/main" val="202264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50269-57E6-3D3A-C8E0-9120F232B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824DB0-F595-090C-1516-47A543C6D4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36F4B-94BE-4549-C999-F2B9FF57A7F2}"/>
              </a:ext>
            </a:extLst>
          </p:cNvPr>
          <p:cNvSpPr>
            <a:spLocks noGrp="1"/>
          </p:cNvSpPr>
          <p:nvPr>
            <p:ph type="dt" sz="half" idx="10"/>
          </p:nvPr>
        </p:nvSpPr>
        <p:spPr/>
        <p:txBody>
          <a:bodyPr/>
          <a:lstStyle/>
          <a:p>
            <a:fld id="{A236CD2A-BC40-F449-8BAF-5AFE492EECCD}" type="datetimeFigureOut">
              <a:rPr lang="en-US" smtClean="0"/>
              <a:t>4/18/24</a:t>
            </a:fld>
            <a:endParaRPr lang="en-US"/>
          </a:p>
        </p:txBody>
      </p:sp>
      <p:sp>
        <p:nvSpPr>
          <p:cNvPr id="5" name="Footer Placeholder 4">
            <a:extLst>
              <a:ext uri="{FF2B5EF4-FFF2-40B4-BE49-F238E27FC236}">
                <a16:creationId xmlns:a16="http://schemas.microsoft.com/office/drawing/2014/main" id="{6EFBFE0F-EFBC-9526-9EDE-406A2E8FD2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EAFEB-F794-E079-05D5-8BFA2B53E017}"/>
              </a:ext>
            </a:extLst>
          </p:cNvPr>
          <p:cNvSpPr>
            <a:spLocks noGrp="1"/>
          </p:cNvSpPr>
          <p:nvPr>
            <p:ph type="sldNum" sz="quarter" idx="12"/>
          </p:nvPr>
        </p:nvSpPr>
        <p:spPr/>
        <p:txBody>
          <a:bodyPr/>
          <a:lstStyle/>
          <a:p>
            <a:fld id="{5E0D8634-2857-F947-ADFA-F89FA0DC36DF}" type="slidenum">
              <a:rPr lang="en-US" smtClean="0"/>
              <a:t>‹#›</a:t>
            </a:fld>
            <a:endParaRPr lang="en-US"/>
          </a:p>
        </p:txBody>
      </p:sp>
    </p:spTree>
    <p:extLst>
      <p:ext uri="{BB962C8B-B14F-4D97-AF65-F5344CB8AC3E}">
        <p14:creationId xmlns:p14="http://schemas.microsoft.com/office/powerpoint/2010/main" val="1385448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D1C09-E3EB-D09A-576F-249FB1BA88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71370F-50EE-992B-7F56-E37B04F6ED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43DEBB-678B-E6CA-FA2C-2A6D9AFF388C}"/>
              </a:ext>
            </a:extLst>
          </p:cNvPr>
          <p:cNvSpPr>
            <a:spLocks noGrp="1"/>
          </p:cNvSpPr>
          <p:nvPr>
            <p:ph type="dt" sz="half" idx="10"/>
          </p:nvPr>
        </p:nvSpPr>
        <p:spPr/>
        <p:txBody>
          <a:bodyPr/>
          <a:lstStyle/>
          <a:p>
            <a:fld id="{A236CD2A-BC40-F449-8BAF-5AFE492EECCD}" type="datetimeFigureOut">
              <a:rPr lang="en-US" smtClean="0"/>
              <a:t>4/18/24</a:t>
            </a:fld>
            <a:endParaRPr lang="en-US"/>
          </a:p>
        </p:txBody>
      </p:sp>
      <p:sp>
        <p:nvSpPr>
          <p:cNvPr id="5" name="Footer Placeholder 4">
            <a:extLst>
              <a:ext uri="{FF2B5EF4-FFF2-40B4-BE49-F238E27FC236}">
                <a16:creationId xmlns:a16="http://schemas.microsoft.com/office/drawing/2014/main" id="{37C1E22F-49DC-2250-7C8A-4E53BEFE9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2CFC0-D655-5915-1D11-DE4ABAC6B384}"/>
              </a:ext>
            </a:extLst>
          </p:cNvPr>
          <p:cNvSpPr>
            <a:spLocks noGrp="1"/>
          </p:cNvSpPr>
          <p:nvPr>
            <p:ph type="sldNum" sz="quarter" idx="12"/>
          </p:nvPr>
        </p:nvSpPr>
        <p:spPr/>
        <p:txBody>
          <a:bodyPr/>
          <a:lstStyle/>
          <a:p>
            <a:fld id="{5E0D8634-2857-F947-ADFA-F89FA0DC36DF}" type="slidenum">
              <a:rPr lang="en-US" smtClean="0"/>
              <a:t>‹#›</a:t>
            </a:fld>
            <a:endParaRPr lang="en-US"/>
          </a:p>
        </p:txBody>
      </p:sp>
    </p:spTree>
    <p:extLst>
      <p:ext uri="{BB962C8B-B14F-4D97-AF65-F5344CB8AC3E}">
        <p14:creationId xmlns:p14="http://schemas.microsoft.com/office/powerpoint/2010/main" val="291954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D2B09-258A-134D-4404-7953516ADA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D8EDBD-D41C-BA71-6D9A-7BABB41A89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E76DE2-2029-A9F1-123D-F2CB4A085B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220277-37C5-28AB-A826-95C10DEF513F}"/>
              </a:ext>
            </a:extLst>
          </p:cNvPr>
          <p:cNvSpPr>
            <a:spLocks noGrp="1"/>
          </p:cNvSpPr>
          <p:nvPr>
            <p:ph type="dt" sz="half" idx="10"/>
          </p:nvPr>
        </p:nvSpPr>
        <p:spPr/>
        <p:txBody>
          <a:bodyPr/>
          <a:lstStyle/>
          <a:p>
            <a:fld id="{A236CD2A-BC40-F449-8BAF-5AFE492EECCD}" type="datetimeFigureOut">
              <a:rPr lang="en-US" smtClean="0"/>
              <a:t>4/18/24</a:t>
            </a:fld>
            <a:endParaRPr lang="en-US"/>
          </a:p>
        </p:txBody>
      </p:sp>
      <p:sp>
        <p:nvSpPr>
          <p:cNvPr id="6" name="Footer Placeholder 5">
            <a:extLst>
              <a:ext uri="{FF2B5EF4-FFF2-40B4-BE49-F238E27FC236}">
                <a16:creationId xmlns:a16="http://schemas.microsoft.com/office/drawing/2014/main" id="{886D006D-627B-37A9-6244-E824056338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59D971-606F-A8DC-7DB1-C4CF10D9C737}"/>
              </a:ext>
            </a:extLst>
          </p:cNvPr>
          <p:cNvSpPr>
            <a:spLocks noGrp="1"/>
          </p:cNvSpPr>
          <p:nvPr>
            <p:ph type="sldNum" sz="quarter" idx="12"/>
          </p:nvPr>
        </p:nvSpPr>
        <p:spPr/>
        <p:txBody>
          <a:bodyPr/>
          <a:lstStyle/>
          <a:p>
            <a:fld id="{5E0D8634-2857-F947-ADFA-F89FA0DC36DF}" type="slidenum">
              <a:rPr lang="en-US" smtClean="0"/>
              <a:t>‹#›</a:t>
            </a:fld>
            <a:endParaRPr lang="en-US"/>
          </a:p>
        </p:txBody>
      </p:sp>
    </p:spTree>
    <p:extLst>
      <p:ext uri="{BB962C8B-B14F-4D97-AF65-F5344CB8AC3E}">
        <p14:creationId xmlns:p14="http://schemas.microsoft.com/office/powerpoint/2010/main" val="47211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0A2BC-CEBA-011D-6674-3C219EEBE5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AC7856-A0AF-46D7-5C76-993A33EEAF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DA03CE-47A9-8329-C05D-C1A118A65F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2F4259-83CF-FCA9-5315-24FB21718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92CBCF-B5DF-212F-014F-265182B926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4FB8DF-C953-14B4-9116-2165B2C55CB9}"/>
              </a:ext>
            </a:extLst>
          </p:cNvPr>
          <p:cNvSpPr>
            <a:spLocks noGrp="1"/>
          </p:cNvSpPr>
          <p:nvPr>
            <p:ph type="dt" sz="half" idx="10"/>
          </p:nvPr>
        </p:nvSpPr>
        <p:spPr/>
        <p:txBody>
          <a:bodyPr/>
          <a:lstStyle/>
          <a:p>
            <a:fld id="{A236CD2A-BC40-F449-8BAF-5AFE492EECCD}" type="datetimeFigureOut">
              <a:rPr lang="en-US" smtClean="0"/>
              <a:t>4/18/24</a:t>
            </a:fld>
            <a:endParaRPr lang="en-US"/>
          </a:p>
        </p:txBody>
      </p:sp>
      <p:sp>
        <p:nvSpPr>
          <p:cNvPr id="8" name="Footer Placeholder 7">
            <a:extLst>
              <a:ext uri="{FF2B5EF4-FFF2-40B4-BE49-F238E27FC236}">
                <a16:creationId xmlns:a16="http://schemas.microsoft.com/office/drawing/2014/main" id="{D900A465-124E-DD81-C7A9-A424408FFD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29A724-5FF3-DAA9-A15C-17AAA206F4DE}"/>
              </a:ext>
            </a:extLst>
          </p:cNvPr>
          <p:cNvSpPr>
            <a:spLocks noGrp="1"/>
          </p:cNvSpPr>
          <p:nvPr>
            <p:ph type="sldNum" sz="quarter" idx="12"/>
          </p:nvPr>
        </p:nvSpPr>
        <p:spPr/>
        <p:txBody>
          <a:bodyPr/>
          <a:lstStyle/>
          <a:p>
            <a:fld id="{5E0D8634-2857-F947-ADFA-F89FA0DC36DF}" type="slidenum">
              <a:rPr lang="en-US" smtClean="0"/>
              <a:t>‹#›</a:t>
            </a:fld>
            <a:endParaRPr lang="en-US"/>
          </a:p>
        </p:txBody>
      </p:sp>
    </p:spTree>
    <p:extLst>
      <p:ext uri="{BB962C8B-B14F-4D97-AF65-F5344CB8AC3E}">
        <p14:creationId xmlns:p14="http://schemas.microsoft.com/office/powerpoint/2010/main" val="2524991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D11CF-92C1-CA63-D56E-3ED771E192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D39157-C622-F679-C2B8-58DCA16C17C0}"/>
              </a:ext>
            </a:extLst>
          </p:cNvPr>
          <p:cNvSpPr>
            <a:spLocks noGrp="1"/>
          </p:cNvSpPr>
          <p:nvPr>
            <p:ph type="dt" sz="half" idx="10"/>
          </p:nvPr>
        </p:nvSpPr>
        <p:spPr/>
        <p:txBody>
          <a:bodyPr/>
          <a:lstStyle/>
          <a:p>
            <a:fld id="{A236CD2A-BC40-F449-8BAF-5AFE492EECCD}" type="datetimeFigureOut">
              <a:rPr lang="en-US" smtClean="0"/>
              <a:t>4/18/24</a:t>
            </a:fld>
            <a:endParaRPr lang="en-US"/>
          </a:p>
        </p:txBody>
      </p:sp>
      <p:sp>
        <p:nvSpPr>
          <p:cNvPr id="4" name="Footer Placeholder 3">
            <a:extLst>
              <a:ext uri="{FF2B5EF4-FFF2-40B4-BE49-F238E27FC236}">
                <a16:creationId xmlns:a16="http://schemas.microsoft.com/office/drawing/2014/main" id="{8015D6E6-8F05-3D92-1356-31FFF26719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0FC6C6-5C54-C0DE-E9F0-262ED7BF2799}"/>
              </a:ext>
            </a:extLst>
          </p:cNvPr>
          <p:cNvSpPr>
            <a:spLocks noGrp="1"/>
          </p:cNvSpPr>
          <p:nvPr>
            <p:ph type="sldNum" sz="quarter" idx="12"/>
          </p:nvPr>
        </p:nvSpPr>
        <p:spPr/>
        <p:txBody>
          <a:bodyPr/>
          <a:lstStyle/>
          <a:p>
            <a:fld id="{5E0D8634-2857-F947-ADFA-F89FA0DC36DF}" type="slidenum">
              <a:rPr lang="en-US" smtClean="0"/>
              <a:t>‹#›</a:t>
            </a:fld>
            <a:endParaRPr lang="en-US"/>
          </a:p>
        </p:txBody>
      </p:sp>
    </p:spTree>
    <p:extLst>
      <p:ext uri="{BB962C8B-B14F-4D97-AF65-F5344CB8AC3E}">
        <p14:creationId xmlns:p14="http://schemas.microsoft.com/office/powerpoint/2010/main" val="295909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D69025-8E08-710C-74C4-63666E95A6D2}"/>
              </a:ext>
            </a:extLst>
          </p:cNvPr>
          <p:cNvSpPr>
            <a:spLocks noGrp="1"/>
          </p:cNvSpPr>
          <p:nvPr>
            <p:ph type="dt" sz="half" idx="10"/>
          </p:nvPr>
        </p:nvSpPr>
        <p:spPr/>
        <p:txBody>
          <a:bodyPr/>
          <a:lstStyle/>
          <a:p>
            <a:fld id="{A236CD2A-BC40-F449-8BAF-5AFE492EECCD}" type="datetimeFigureOut">
              <a:rPr lang="en-US" smtClean="0"/>
              <a:t>4/18/24</a:t>
            </a:fld>
            <a:endParaRPr lang="en-US"/>
          </a:p>
        </p:txBody>
      </p:sp>
      <p:sp>
        <p:nvSpPr>
          <p:cNvPr id="3" name="Footer Placeholder 2">
            <a:extLst>
              <a:ext uri="{FF2B5EF4-FFF2-40B4-BE49-F238E27FC236}">
                <a16:creationId xmlns:a16="http://schemas.microsoft.com/office/drawing/2014/main" id="{41356806-4ABE-5BCE-16B4-44114B5A62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CFB58A-8499-CFAE-02E7-4624BD1CB4C0}"/>
              </a:ext>
            </a:extLst>
          </p:cNvPr>
          <p:cNvSpPr>
            <a:spLocks noGrp="1"/>
          </p:cNvSpPr>
          <p:nvPr>
            <p:ph type="sldNum" sz="quarter" idx="12"/>
          </p:nvPr>
        </p:nvSpPr>
        <p:spPr/>
        <p:txBody>
          <a:bodyPr/>
          <a:lstStyle/>
          <a:p>
            <a:fld id="{5E0D8634-2857-F947-ADFA-F89FA0DC36DF}" type="slidenum">
              <a:rPr lang="en-US" smtClean="0"/>
              <a:t>‹#›</a:t>
            </a:fld>
            <a:endParaRPr lang="en-US"/>
          </a:p>
        </p:txBody>
      </p:sp>
    </p:spTree>
    <p:extLst>
      <p:ext uri="{BB962C8B-B14F-4D97-AF65-F5344CB8AC3E}">
        <p14:creationId xmlns:p14="http://schemas.microsoft.com/office/powerpoint/2010/main" val="54530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D33F-F573-E05F-D71F-32E2A5CAC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5B23B7-6E30-D8B2-513A-F4CCE24161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0CBC76-D2C0-25C0-BFE9-C165ECEC2C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B0870-C0CB-D1C0-1411-DDBE758AD576}"/>
              </a:ext>
            </a:extLst>
          </p:cNvPr>
          <p:cNvSpPr>
            <a:spLocks noGrp="1"/>
          </p:cNvSpPr>
          <p:nvPr>
            <p:ph type="dt" sz="half" idx="10"/>
          </p:nvPr>
        </p:nvSpPr>
        <p:spPr/>
        <p:txBody>
          <a:bodyPr/>
          <a:lstStyle/>
          <a:p>
            <a:fld id="{A236CD2A-BC40-F449-8BAF-5AFE492EECCD}" type="datetimeFigureOut">
              <a:rPr lang="en-US" smtClean="0"/>
              <a:t>4/18/24</a:t>
            </a:fld>
            <a:endParaRPr lang="en-US"/>
          </a:p>
        </p:txBody>
      </p:sp>
      <p:sp>
        <p:nvSpPr>
          <p:cNvPr id="6" name="Footer Placeholder 5">
            <a:extLst>
              <a:ext uri="{FF2B5EF4-FFF2-40B4-BE49-F238E27FC236}">
                <a16:creationId xmlns:a16="http://schemas.microsoft.com/office/drawing/2014/main" id="{96F86A3B-9E43-B858-8CE9-1857D5AEFF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2EB2F-BC94-14B6-0607-4F50642DC4AA}"/>
              </a:ext>
            </a:extLst>
          </p:cNvPr>
          <p:cNvSpPr>
            <a:spLocks noGrp="1"/>
          </p:cNvSpPr>
          <p:nvPr>
            <p:ph type="sldNum" sz="quarter" idx="12"/>
          </p:nvPr>
        </p:nvSpPr>
        <p:spPr/>
        <p:txBody>
          <a:bodyPr/>
          <a:lstStyle/>
          <a:p>
            <a:fld id="{5E0D8634-2857-F947-ADFA-F89FA0DC36DF}" type="slidenum">
              <a:rPr lang="en-US" smtClean="0"/>
              <a:t>‹#›</a:t>
            </a:fld>
            <a:endParaRPr lang="en-US"/>
          </a:p>
        </p:txBody>
      </p:sp>
    </p:spTree>
    <p:extLst>
      <p:ext uri="{BB962C8B-B14F-4D97-AF65-F5344CB8AC3E}">
        <p14:creationId xmlns:p14="http://schemas.microsoft.com/office/powerpoint/2010/main" val="752795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FAE8-A309-9A6F-8562-7FA189A685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4DF174-4144-982D-84E3-A084DE648F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E4734A-C126-0857-940A-AF382C4D6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41C20B-252B-AD37-4234-94C780EF4F56}"/>
              </a:ext>
            </a:extLst>
          </p:cNvPr>
          <p:cNvSpPr>
            <a:spLocks noGrp="1"/>
          </p:cNvSpPr>
          <p:nvPr>
            <p:ph type="dt" sz="half" idx="10"/>
          </p:nvPr>
        </p:nvSpPr>
        <p:spPr/>
        <p:txBody>
          <a:bodyPr/>
          <a:lstStyle/>
          <a:p>
            <a:fld id="{A236CD2A-BC40-F449-8BAF-5AFE492EECCD}" type="datetimeFigureOut">
              <a:rPr lang="en-US" smtClean="0"/>
              <a:t>4/18/24</a:t>
            </a:fld>
            <a:endParaRPr lang="en-US"/>
          </a:p>
        </p:txBody>
      </p:sp>
      <p:sp>
        <p:nvSpPr>
          <p:cNvPr id="6" name="Footer Placeholder 5">
            <a:extLst>
              <a:ext uri="{FF2B5EF4-FFF2-40B4-BE49-F238E27FC236}">
                <a16:creationId xmlns:a16="http://schemas.microsoft.com/office/drawing/2014/main" id="{EAAA3654-9CEE-7E05-2A3E-D7EA0422AF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16F75-7982-1F8C-81F3-12E0EB330DCB}"/>
              </a:ext>
            </a:extLst>
          </p:cNvPr>
          <p:cNvSpPr>
            <a:spLocks noGrp="1"/>
          </p:cNvSpPr>
          <p:nvPr>
            <p:ph type="sldNum" sz="quarter" idx="12"/>
          </p:nvPr>
        </p:nvSpPr>
        <p:spPr/>
        <p:txBody>
          <a:bodyPr/>
          <a:lstStyle/>
          <a:p>
            <a:fld id="{5E0D8634-2857-F947-ADFA-F89FA0DC36DF}" type="slidenum">
              <a:rPr lang="en-US" smtClean="0"/>
              <a:t>‹#›</a:t>
            </a:fld>
            <a:endParaRPr lang="en-US"/>
          </a:p>
        </p:txBody>
      </p:sp>
    </p:spTree>
    <p:extLst>
      <p:ext uri="{BB962C8B-B14F-4D97-AF65-F5344CB8AC3E}">
        <p14:creationId xmlns:p14="http://schemas.microsoft.com/office/powerpoint/2010/main" val="3934379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9D6E40-91A1-0972-8C9A-5B12656C1F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938F6C-B8AA-CF6D-5A01-8D1DE4B22A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1F8B6A-BD75-E8B3-22D8-E04A9C1410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6CD2A-BC40-F449-8BAF-5AFE492EECCD}" type="datetimeFigureOut">
              <a:rPr lang="en-US" smtClean="0"/>
              <a:t>4/18/24</a:t>
            </a:fld>
            <a:endParaRPr lang="en-US"/>
          </a:p>
        </p:txBody>
      </p:sp>
      <p:sp>
        <p:nvSpPr>
          <p:cNvPr id="5" name="Footer Placeholder 4">
            <a:extLst>
              <a:ext uri="{FF2B5EF4-FFF2-40B4-BE49-F238E27FC236}">
                <a16:creationId xmlns:a16="http://schemas.microsoft.com/office/drawing/2014/main" id="{DBE8B28F-9355-86C5-57BB-EC84678353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B68879-05E8-9A69-E3ED-9BD33163B9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D8634-2857-F947-ADFA-F89FA0DC36DF}" type="slidenum">
              <a:rPr lang="en-US" smtClean="0"/>
              <a:t>‹#›</a:t>
            </a:fld>
            <a:endParaRPr lang="en-US"/>
          </a:p>
        </p:txBody>
      </p:sp>
    </p:spTree>
    <p:extLst>
      <p:ext uri="{BB962C8B-B14F-4D97-AF65-F5344CB8AC3E}">
        <p14:creationId xmlns:p14="http://schemas.microsoft.com/office/powerpoint/2010/main" val="316546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li@psu.edu"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op view of chrome balls">
            <a:extLst>
              <a:ext uri="{FF2B5EF4-FFF2-40B4-BE49-F238E27FC236}">
                <a16:creationId xmlns:a16="http://schemas.microsoft.com/office/drawing/2014/main" id="{050BC2E2-5BAC-61AE-3ED2-813A76F4AD69}"/>
              </a:ext>
            </a:extLst>
          </p:cNvPr>
          <p:cNvPicPr>
            <a:picLocks noChangeAspect="1"/>
          </p:cNvPicPr>
          <p:nvPr/>
        </p:nvPicPr>
        <p:blipFill rotWithShape="1">
          <a:blip r:embed="rId2">
            <a:alphaModFix amt="50000"/>
          </a:blip>
          <a:srcRect r="-1" b="14750"/>
          <a:stretch/>
        </p:blipFill>
        <p:spPr>
          <a:xfrm>
            <a:off x="20" y="10"/>
            <a:ext cx="12188930" cy="6857990"/>
          </a:xfrm>
          <a:prstGeom prst="rect">
            <a:avLst/>
          </a:prstGeom>
        </p:spPr>
      </p:pic>
      <p:sp>
        <p:nvSpPr>
          <p:cNvPr id="2" name="Title 1">
            <a:extLst>
              <a:ext uri="{FF2B5EF4-FFF2-40B4-BE49-F238E27FC236}">
                <a16:creationId xmlns:a16="http://schemas.microsoft.com/office/drawing/2014/main" id="{AEA8A5C9-A811-03C9-0FD5-3F5EF00B0CD9}"/>
              </a:ext>
            </a:extLst>
          </p:cNvPr>
          <p:cNvSpPr>
            <a:spLocks noGrp="1"/>
          </p:cNvSpPr>
          <p:nvPr>
            <p:ph type="ctrTitle"/>
          </p:nvPr>
        </p:nvSpPr>
        <p:spPr>
          <a:xfrm>
            <a:off x="1524000" y="1122363"/>
            <a:ext cx="9144000" cy="3063240"/>
          </a:xfrm>
        </p:spPr>
        <p:txBody>
          <a:bodyPr vert="horz" lIns="91440" tIns="45720" rIns="91440" bIns="45720" rtlCol="0">
            <a:normAutofit/>
          </a:bodyPr>
          <a:lstStyle/>
          <a:p>
            <a:r>
              <a:rPr lang="en-US" sz="6600" dirty="0">
                <a:solidFill>
                  <a:schemeClr val="bg1"/>
                </a:solidFill>
              </a:rPr>
              <a:t>Broadband after BEAD:</a:t>
            </a:r>
            <a:br>
              <a:rPr lang="en-US" sz="6600" dirty="0">
                <a:solidFill>
                  <a:schemeClr val="bg1"/>
                </a:solidFill>
              </a:rPr>
            </a:br>
            <a:r>
              <a:rPr lang="en-US" sz="6600" dirty="0">
                <a:solidFill>
                  <a:schemeClr val="bg1"/>
                </a:solidFill>
              </a:rPr>
              <a:t>Planning for a digitally inclusive future</a:t>
            </a:r>
          </a:p>
        </p:txBody>
      </p:sp>
      <p:sp>
        <p:nvSpPr>
          <p:cNvPr id="3" name="Subtitle 2">
            <a:extLst>
              <a:ext uri="{FF2B5EF4-FFF2-40B4-BE49-F238E27FC236}">
                <a16:creationId xmlns:a16="http://schemas.microsoft.com/office/drawing/2014/main" id="{0A7FFFA9-1795-15B1-E735-05D272D75716}"/>
              </a:ext>
            </a:extLst>
          </p:cNvPr>
          <p:cNvSpPr>
            <a:spLocks noGrp="1"/>
          </p:cNvSpPr>
          <p:nvPr>
            <p:ph type="subTitle" idx="1"/>
          </p:nvPr>
        </p:nvSpPr>
        <p:spPr>
          <a:xfrm>
            <a:off x="1527048" y="4599432"/>
            <a:ext cx="9144000" cy="1536192"/>
          </a:xfrm>
        </p:spPr>
        <p:txBody>
          <a:bodyPr vert="horz" lIns="91440" tIns="45720" rIns="91440" bIns="45720" rtlCol="0">
            <a:normAutofit/>
          </a:bodyPr>
          <a:lstStyle/>
          <a:p>
            <a:r>
              <a:rPr lang="en-US" sz="1300">
                <a:solidFill>
                  <a:schemeClr val="bg1"/>
                </a:solidFill>
              </a:rPr>
              <a:t>Dr. Christopher Ali</a:t>
            </a:r>
          </a:p>
          <a:p>
            <a:r>
              <a:rPr lang="en-US" sz="1300">
                <a:solidFill>
                  <a:schemeClr val="bg1"/>
                </a:solidFill>
              </a:rPr>
              <a:t>Pioneers Chair in Telecommunications</a:t>
            </a:r>
          </a:p>
          <a:p>
            <a:r>
              <a:rPr lang="en-US" sz="1300">
                <a:solidFill>
                  <a:schemeClr val="bg1"/>
                </a:solidFill>
              </a:rPr>
              <a:t>Penn State University</a:t>
            </a:r>
          </a:p>
          <a:p>
            <a:r>
              <a:rPr lang="en-US" sz="1300">
                <a:solidFill>
                  <a:schemeClr val="bg1"/>
                </a:solidFill>
                <a:hlinkClick r:id="rId3"/>
              </a:rPr>
              <a:t>cali@psu.edu</a:t>
            </a:r>
            <a:endParaRPr lang="en-US" sz="1300">
              <a:solidFill>
                <a:schemeClr val="bg1"/>
              </a:solidFill>
            </a:endParaRPr>
          </a:p>
          <a:p>
            <a:r>
              <a:rPr lang="en-US" sz="1300">
                <a:solidFill>
                  <a:schemeClr val="bg1"/>
                </a:solidFill>
              </a:rPr>
              <a:t>@ali_christopher</a:t>
            </a:r>
          </a:p>
        </p:txBody>
      </p:sp>
      <p:sp>
        <p:nvSpPr>
          <p:cNvPr id="18"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75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9662BC-1C3C-D63F-3D62-8723D22B7BB6}"/>
              </a:ext>
            </a:extLst>
          </p:cNvPr>
          <p:cNvSpPr>
            <a:spLocks noGrp="1"/>
          </p:cNvSpPr>
          <p:nvPr>
            <p:ph type="title"/>
          </p:nvPr>
        </p:nvSpPr>
        <p:spPr>
          <a:xfrm>
            <a:off x="6513788" y="365125"/>
            <a:ext cx="4840010" cy="1807305"/>
          </a:xfrm>
        </p:spPr>
        <p:txBody>
          <a:bodyPr>
            <a:normAutofit/>
          </a:bodyPr>
          <a:lstStyle/>
          <a:p>
            <a:r>
              <a:rPr lang="en-US" dirty="0"/>
              <a:t>Network Sustainability</a:t>
            </a:r>
          </a:p>
        </p:txBody>
      </p:sp>
      <p:pic>
        <p:nvPicPr>
          <p:cNvPr id="5" name="Picture 4" descr="Solar panel installation">
            <a:extLst>
              <a:ext uri="{FF2B5EF4-FFF2-40B4-BE49-F238E27FC236}">
                <a16:creationId xmlns:a16="http://schemas.microsoft.com/office/drawing/2014/main" id="{4C64938B-FCFC-7006-BCA7-A4CE15F97ADB}"/>
              </a:ext>
            </a:extLst>
          </p:cNvPr>
          <p:cNvPicPr>
            <a:picLocks noChangeAspect="1"/>
          </p:cNvPicPr>
          <p:nvPr/>
        </p:nvPicPr>
        <p:blipFill rotWithShape="1">
          <a:blip r:embed="rId2"/>
          <a:srcRect l="31823" r="864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0769FB30-CD1A-3173-EB51-6605E12ACF2F}"/>
              </a:ext>
            </a:extLst>
          </p:cNvPr>
          <p:cNvSpPr>
            <a:spLocks noGrp="1"/>
          </p:cNvSpPr>
          <p:nvPr>
            <p:ph idx="1"/>
          </p:nvPr>
        </p:nvSpPr>
        <p:spPr>
          <a:xfrm>
            <a:off x="6513788" y="2333297"/>
            <a:ext cx="4840010" cy="3843666"/>
          </a:xfrm>
        </p:spPr>
        <p:txBody>
          <a:bodyPr>
            <a:normAutofit/>
          </a:bodyPr>
          <a:lstStyle/>
          <a:p>
            <a:r>
              <a:rPr lang="en-US" sz="1900"/>
              <a:t>Climate change requires greater investment in resilient networks</a:t>
            </a:r>
          </a:p>
          <a:p>
            <a:r>
              <a:rPr lang="en-US" sz="1900"/>
              <a:t>How can ISPs protect their workforce?</a:t>
            </a:r>
          </a:p>
          <a:p>
            <a:pPr lvl="1"/>
            <a:r>
              <a:rPr lang="en-US" sz="1900"/>
              <a:t>Sending crews home during extreme heat</a:t>
            </a:r>
          </a:p>
          <a:p>
            <a:r>
              <a:rPr lang="en-US" sz="1900"/>
              <a:t>How can ISPs protect their assets?</a:t>
            </a:r>
          </a:p>
          <a:p>
            <a:pPr lvl="1"/>
            <a:r>
              <a:rPr lang="en-US" sz="1900"/>
              <a:t>Need for electrification of fleet vehicles</a:t>
            </a:r>
          </a:p>
          <a:p>
            <a:r>
              <a:rPr lang="en-US" sz="1900"/>
              <a:t>How can ISPs “future proof” their networks?</a:t>
            </a:r>
          </a:p>
          <a:p>
            <a:pPr lvl="1"/>
            <a:r>
              <a:rPr lang="en-US" sz="1900"/>
              <a:t>Burying</a:t>
            </a:r>
          </a:p>
          <a:p>
            <a:pPr lvl="1"/>
            <a:r>
              <a:rPr lang="en-US" sz="1900"/>
              <a:t>Microtrenching</a:t>
            </a:r>
          </a:p>
          <a:p>
            <a:pPr lvl="1"/>
            <a:r>
              <a:rPr lang="en-US" sz="1900"/>
              <a:t>Dig Once</a:t>
            </a:r>
          </a:p>
          <a:p>
            <a:pPr marL="0" indent="0">
              <a:buNone/>
            </a:pPr>
            <a:endParaRPr lang="en-US" sz="1900"/>
          </a:p>
          <a:p>
            <a:endParaRPr lang="en-US" sz="1900"/>
          </a:p>
        </p:txBody>
      </p:sp>
    </p:spTree>
    <p:extLst>
      <p:ext uri="{BB962C8B-B14F-4D97-AF65-F5344CB8AC3E}">
        <p14:creationId xmlns:p14="http://schemas.microsoft.com/office/powerpoint/2010/main" val="14140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15719BB-48A7-4AF4-BB91-DC82E0DF7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10973A55-5440-4A99-B526-B5812E462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A9682493-588A-4D52-98F6-FBBD80C07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4AC56B-F5B1-5494-026E-89A702D69B0A}"/>
              </a:ext>
            </a:extLst>
          </p:cNvPr>
          <p:cNvSpPr>
            <a:spLocks noGrp="1"/>
          </p:cNvSpPr>
          <p:nvPr>
            <p:ph type="title"/>
          </p:nvPr>
        </p:nvSpPr>
        <p:spPr>
          <a:xfrm>
            <a:off x="438913" y="859536"/>
            <a:ext cx="4832802" cy="1170432"/>
          </a:xfrm>
        </p:spPr>
        <p:txBody>
          <a:bodyPr anchor="b">
            <a:normAutofit/>
          </a:bodyPr>
          <a:lstStyle/>
          <a:p>
            <a:r>
              <a:rPr lang="en-US" sz="3400" dirty="0"/>
              <a:t>Electric Vehicles</a:t>
            </a:r>
          </a:p>
        </p:txBody>
      </p:sp>
      <p:sp>
        <p:nvSpPr>
          <p:cNvPr id="33" name="Rectangle 32">
            <a:extLst>
              <a:ext uri="{FF2B5EF4-FFF2-40B4-BE49-F238E27FC236}">
                <a16:creationId xmlns:a16="http://schemas.microsoft.com/office/drawing/2014/main" id="{FBEC5A7A-ADE4-48D9-B89C-2BA1C9110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3236"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92" y="2185062"/>
            <a:ext cx="49377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CC40EEB-694B-B325-BD09-5A603A5648E7}"/>
              </a:ext>
            </a:extLst>
          </p:cNvPr>
          <p:cNvSpPr>
            <a:spLocks noGrp="1"/>
          </p:cNvSpPr>
          <p:nvPr>
            <p:ph idx="1"/>
          </p:nvPr>
        </p:nvSpPr>
        <p:spPr>
          <a:xfrm>
            <a:off x="438912" y="2512611"/>
            <a:ext cx="4832803" cy="3664351"/>
          </a:xfrm>
        </p:spPr>
        <p:txBody>
          <a:bodyPr>
            <a:normAutofit/>
          </a:bodyPr>
          <a:lstStyle/>
          <a:p>
            <a:r>
              <a:rPr lang="en-US" sz="1500" dirty="0"/>
              <a:t>New York State (2017): $3 million for municipalities and electric cooperatives to purchase electric vehicles</a:t>
            </a:r>
          </a:p>
          <a:p>
            <a:r>
              <a:rPr lang="en-US" sz="1500" dirty="0"/>
              <a:t>North Dakota Co-Op purchasing </a:t>
            </a:r>
            <a:r>
              <a:rPr lang="en-US" sz="1500" dirty="0" err="1"/>
              <a:t>Evs</a:t>
            </a:r>
            <a:endParaRPr lang="en-US" sz="1500" dirty="0"/>
          </a:p>
          <a:p>
            <a:r>
              <a:rPr lang="en-US" sz="1500" dirty="0"/>
              <a:t>NRECA: Electric Vehicle Consortium: 85 coops in 38 states</a:t>
            </a:r>
          </a:p>
          <a:p>
            <a:pPr lvl="1"/>
            <a:r>
              <a:rPr lang="en-US" sz="1500" dirty="0"/>
              <a:t>EV charging infrastructure in rural &amp; low-income communities</a:t>
            </a:r>
          </a:p>
          <a:p>
            <a:pPr lvl="1"/>
            <a:r>
              <a:rPr lang="en-US" sz="1500" dirty="0"/>
              <a:t>Create education-based programs to inform consumers</a:t>
            </a:r>
          </a:p>
          <a:p>
            <a:pPr lvl="1"/>
            <a:r>
              <a:rPr lang="en-US" sz="1500" dirty="0"/>
              <a:t>Explore fleet options</a:t>
            </a:r>
          </a:p>
          <a:p>
            <a:pPr lvl="1"/>
            <a:r>
              <a:rPr lang="en-US" sz="1500" dirty="0"/>
              <a:t>Demonstrate unique programs that utilize technologies to improve grid reliability </a:t>
            </a:r>
          </a:p>
          <a:p>
            <a:pPr lvl="1"/>
            <a:r>
              <a:rPr lang="en-US" sz="1500" dirty="0"/>
              <a:t>https://</a:t>
            </a:r>
            <a:r>
              <a:rPr lang="en-US" sz="1500" dirty="0" err="1"/>
              <a:t>www.kfyrtv.com</a:t>
            </a:r>
            <a:r>
              <a:rPr lang="en-US" sz="1500" dirty="0"/>
              <a:t>/2023/06/03/</a:t>
            </a:r>
            <a:r>
              <a:rPr lang="en-US" sz="1500" dirty="0" err="1"/>
              <a:t>verendrye</a:t>
            </a:r>
            <a:r>
              <a:rPr lang="en-US" sz="1500" dirty="0"/>
              <a:t>-electric-cooperative-adds-second-</a:t>
            </a:r>
            <a:r>
              <a:rPr lang="en-US" sz="1500" dirty="0" err="1"/>
              <a:t>ev</a:t>
            </a:r>
            <a:r>
              <a:rPr lang="en-US" sz="1500" dirty="0"/>
              <a:t>/</a:t>
            </a:r>
          </a:p>
          <a:p>
            <a:pPr lvl="1"/>
            <a:endParaRPr lang="en-US" sz="1500" dirty="0"/>
          </a:p>
        </p:txBody>
      </p:sp>
      <p:pic>
        <p:nvPicPr>
          <p:cNvPr id="9" name="Picture 8" descr="A green and white car&#10;&#10;Description automatically generated">
            <a:extLst>
              <a:ext uri="{FF2B5EF4-FFF2-40B4-BE49-F238E27FC236}">
                <a16:creationId xmlns:a16="http://schemas.microsoft.com/office/drawing/2014/main" id="{813224FE-C0D7-7472-C1C9-3B564F0772D8}"/>
              </a:ext>
            </a:extLst>
          </p:cNvPr>
          <p:cNvPicPr>
            <a:picLocks noChangeAspect="1"/>
          </p:cNvPicPr>
          <p:nvPr/>
        </p:nvPicPr>
        <p:blipFill>
          <a:blip r:embed="rId2"/>
          <a:stretch>
            <a:fillRect/>
          </a:stretch>
        </p:blipFill>
        <p:spPr>
          <a:xfrm>
            <a:off x="6620256" y="867838"/>
            <a:ext cx="5138928" cy="2042723"/>
          </a:xfrm>
          <a:prstGeom prst="rect">
            <a:avLst/>
          </a:prstGeom>
        </p:spPr>
      </p:pic>
      <p:pic>
        <p:nvPicPr>
          <p:cNvPr id="5" name="Picture 4">
            <a:extLst>
              <a:ext uri="{FF2B5EF4-FFF2-40B4-BE49-F238E27FC236}">
                <a16:creationId xmlns:a16="http://schemas.microsoft.com/office/drawing/2014/main" id="{26C62B8C-CFFF-269D-10A8-3449EDF92678}"/>
              </a:ext>
            </a:extLst>
          </p:cNvPr>
          <p:cNvPicPr>
            <a:picLocks noChangeAspect="1"/>
          </p:cNvPicPr>
          <p:nvPr/>
        </p:nvPicPr>
        <p:blipFill>
          <a:blip r:embed="rId3"/>
          <a:stretch>
            <a:fillRect/>
          </a:stretch>
        </p:blipFill>
        <p:spPr>
          <a:xfrm>
            <a:off x="6620256" y="4485841"/>
            <a:ext cx="5138928" cy="629518"/>
          </a:xfrm>
          <a:prstGeom prst="rect">
            <a:avLst/>
          </a:prstGeom>
        </p:spPr>
      </p:pic>
    </p:spTree>
    <p:extLst>
      <p:ext uri="{BB962C8B-B14F-4D97-AF65-F5344CB8AC3E}">
        <p14:creationId xmlns:p14="http://schemas.microsoft.com/office/powerpoint/2010/main" val="4055462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 y="0"/>
            <a:ext cx="6099048"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272EE-4336-4891-245E-3A4E250BFD4E}"/>
              </a:ext>
            </a:extLst>
          </p:cNvPr>
          <p:cNvSpPr>
            <a:spLocks noGrp="1"/>
          </p:cNvSpPr>
          <p:nvPr>
            <p:ph type="title" idx="4294967295"/>
          </p:nvPr>
        </p:nvSpPr>
        <p:spPr>
          <a:xfrm>
            <a:off x="1162498" y="655782"/>
            <a:ext cx="4284418" cy="1480199"/>
          </a:xfrm>
        </p:spPr>
        <p:txBody>
          <a:bodyPr vert="horz" lIns="91440" tIns="45720" rIns="91440" bIns="45720" rtlCol="0" anchor="t">
            <a:normAutofit/>
          </a:bodyPr>
          <a:lstStyle/>
          <a:p>
            <a:r>
              <a:rPr lang="en-US">
                <a:solidFill>
                  <a:schemeClr val="bg1"/>
                </a:solidFill>
              </a:rPr>
              <a:t>Future Proof Networks</a:t>
            </a:r>
          </a:p>
        </p:txBody>
      </p:sp>
      <p:sp>
        <p:nvSpPr>
          <p:cNvPr id="35" name="Rectangle 34">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466"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white text with black text&#10;&#10;Description automatically generated">
            <a:extLst>
              <a:ext uri="{FF2B5EF4-FFF2-40B4-BE49-F238E27FC236}">
                <a16:creationId xmlns:a16="http://schemas.microsoft.com/office/drawing/2014/main" id="{1956E1A0-04AC-462B-03A6-C8B536D92B6A}"/>
              </a:ext>
            </a:extLst>
          </p:cNvPr>
          <p:cNvPicPr>
            <a:picLocks noChangeAspect="1"/>
          </p:cNvPicPr>
          <p:nvPr/>
        </p:nvPicPr>
        <p:blipFill>
          <a:blip r:embed="rId2"/>
          <a:stretch>
            <a:fillRect/>
          </a:stretch>
        </p:blipFill>
        <p:spPr>
          <a:xfrm>
            <a:off x="1155560" y="2419577"/>
            <a:ext cx="4284416" cy="1585233"/>
          </a:xfrm>
          <a:prstGeom prst="rect">
            <a:avLst/>
          </a:prstGeom>
        </p:spPr>
      </p:pic>
      <p:pic>
        <p:nvPicPr>
          <p:cNvPr id="5" name="Picture 4" descr="A close-up of a news article&#10;&#10;Description automatically generated">
            <a:extLst>
              <a:ext uri="{FF2B5EF4-FFF2-40B4-BE49-F238E27FC236}">
                <a16:creationId xmlns:a16="http://schemas.microsoft.com/office/drawing/2014/main" id="{50645344-26BF-D5F0-214E-4A6944265E1A}"/>
              </a:ext>
            </a:extLst>
          </p:cNvPr>
          <p:cNvPicPr>
            <a:picLocks noChangeAspect="1"/>
          </p:cNvPicPr>
          <p:nvPr/>
        </p:nvPicPr>
        <p:blipFill>
          <a:blip r:embed="rId3"/>
          <a:stretch>
            <a:fillRect/>
          </a:stretch>
        </p:blipFill>
        <p:spPr>
          <a:xfrm>
            <a:off x="6489747" y="2369340"/>
            <a:ext cx="4562290" cy="1608207"/>
          </a:xfrm>
          <a:prstGeom prst="rect">
            <a:avLst/>
          </a:prstGeom>
        </p:spPr>
      </p:pic>
      <p:pic>
        <p:nvPicPr>
          <p:cNvPr id="9" name="Picture 8" descr="A close up of text&#10;&#10;Description automatically generated">
            <a:extLst>
              <a:ext uri="{FF2B5EF4-FFF2-40B4-BE49-F238E27FC236}">
                <a16:creationId xmlns:a16="http://schemas.microsoft.com/office/drawing/2014/main" id="{489A1684-5D2E-E288-DCB8-F5C34939113F}"/>
              </a:ext>
            </a:extLst>
          </p:cNvPr>
          <p:cNvPicPr>
            <a:picLocks noChangeAspect="1"/>
          </p:cNvPicPr>
          <p:nvPr/>
        </p:nvPicPr>
        <p:blipFill>
          <a:blip r:embed="rId4"/>
          <a:stretch>
            <a:fillRect/>
          </a:stretch>
        </p:blipFill>
        <p:spPr>
          <a:xfrm>
            <a:off x="1155560" y="4383713"/>
            <a:ext cx="4284415" cy="1767321"/>
          </a:xfrm>
          <a:prstGeom prst="rect">
            <a:avLst/>
          </a:prstGeom>
        </p:spPr>
      </p:pic>
      <p:pic>
        <p:nvPicPr>
          <p:cNvPr id="7" name="Picture 6" descr="A close up of a text&#10;&#10;Description automatically generated">
            <a:extLst>
              <a:ext uri="{FF2B5EF4-FFF2-40B4-BE49-F238E27FC236}">
                <a16:creationId xmlns:a16="http://schemas.microsoft.com/office/drawing/2014/main" id="{25864F7E-82A1-5B47-A7C3-FFB3658B2762}"/>
              </a:ext>
            </a:extLst>
          </p:cNvPr>
          <p:cNvPicPr>
            <a:picLocks noChangeAspect="1"/>
          </p:cNvPicPr>
          <p:nvPr/>
        </p:nvPicPr>
        <p:blipFill>
          <a:blip r:embed="rId5"/>
          <a:stretch>
            <a:fillRect/>
          </a:stretch>
        </p:blipFill>
        <p:spPr>
          <a:xfrm>
            <a:off x="6456061" y="4488660"/>
            <a:ext cx="4595975" cy="1662374"/>
          </a:xfrm>
          <a:prstGeom prst="rect">
            <a:avLst/>
          </a:prstGeom>
        </p:spPr>
      </p:pic>
      <p:sp>
        <p:nvSpPr>
          <p:cNvPr id="20" name="TextBox 19">
            <a:extLst>
              <a:ext uri="{FF2B5EF4-FFF2-40B4-BE49-F238E27FC236}">
                <a16:creationId xmlns:a16="http://schemas.microsoft.com/office/drawing/2014/main" id="{874B8057-D65E-3378-A202-A1ACFB4DE61D}"/>
              </a:ext>
            </a:extLst>
          </p:cNvPr>
          <p:cNvSpPr txBox="1"/>
          <p:nvPr/>
        </p:nvSpPr>
        <p:spPr>
          <a:xfrm>
            <a:off x="1959768" y="6424386"/>
            <a:ext cx="3639366" cy="244069"/>
          </a:xfrm>
          <a:prstGeom prst="rect">
            <a:avLst/>
          </a:prstGeom>
        </p:spPr>
        <p:txBody>
          <a:bodyPr vert="horz" lIns="91440" tIns="45720" rIns="91440" bIns="45720" rtlCol="0">
            <a:noAutofit/>
          </a:bodyPr>
          <a:lstStyle/>
          <a:p>
            <a:pPr defTabSz="740664">
              <a:lnSpc>
                <a:spcPct val="90000"/>
              </a:lnSpc>
              <a:spcAft>
                <a:spcPts val="486"/>
              </a:spcAft>
            </a:pPr>
            <a:r>
              <a:rPr lang="en-US" sz="900" kern="1200" dirty="0">
                <a:solidFill>
                  <a:schemeClr val="bg1"/>
                </a:solidFill>
                <a:latin typeface="+mn-lt"/>
                <a:ea typeface="+mn-ea"/>
                <a:cs typeface="+mn-cs"/>
              </a:rPr>
              <a:t>https://</a:t>
            </a:r>
            <a:r>
              <a:rPr lang="en-US" sz="900" kern="1200" dirty="0" err="1">
                <a:solidFill>
                  <a:schemeClr val="bg1"/>
                </a:solidFill>
                <a:latin typeface="+mn-lt"/>
                <a:ea typeface="+mn-ea"/>
                <a:cs typeface="+mn-cs"/>
              </a:rPr>
              <a:t>www.fema.gov</a:t>
            </a:r>
            <a:r>
              <a:rPr lang="en-US" sz="900" kern="1200" dirty="0">
                <a:solidFill>
                  <a:schemeClr val="bg1"/>
                </a:solidFill>
                <a:latin typeface="+mn-lt"/>
                <a:ea typeface="+mn-ea"/>
                <a:cs typeface="+mn-cs"/>
              </a:rPr>
              <a:t>/sites/default/files/documents/fema_2022-npr.pdf</a:t>
            </a:r>
            <a:endParaRPr lang="en-US" sz="900" dirty="0">
              <a:solidFill>
                <a:schemeClr val="bg1"/>
              </a:solidFill>
            </a:endParaRPr>
          </a:p>
        </p:txBody>
      </p:sp>
    </p:spTree>
    <p:extLst>
      <p:ext uri="{BB962C8B-B14F-4D97-AF65-F5344CB8AC3E}">
        <p14:creationId xmlns:p14="http://schemas.microsoft.com/office/powerpoint/2010/main" val="712833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7517637-38A5-9A4F-AD12-1D676F6FF2E1}"/>
              </a:ext>
            </a:extLst>
          </p:cNvPr>
          <p:cNvPicPr>
            <a:picLocks noChangeAspect="1"/>
          </p:cNvPicPr>
          <p:nvPr/>
        </p:nvPicPr>
        <p:blipFill rotWithShape="1">
          <a:blip r:embed="rId2">
            <a:alphaModFix amt="40000"/>
          </a:blip>
          <a:src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99FBF85E-850F-2C56-A6CF-6BDB0128381A}"/>
              </a:ext>
            </a:extLst>
          </p:cNvPr>
          <p:cNvSpPr>
            <a:spLocks noGrp="1"/>
          </p:cNvSpPr>
          <p:nvPr>
            <p:ph type="title"/>
          </p:nvPr>
        </p:nvSpPr>
        <p:spPr>
          <a:xfrm>
            <a:off x="841249" y="941832"/>
            <a:ext cx="10506456" cy="2057400"/>
          </a:xfrm>
        </p:spPr>
        <p:txBody>
          <a:bodyPr anchor="b">
            <a:normAutofit/>
          </a:bodyPr>
          <a:lstStyle/>
          <a:p>
            <a:r>
              <a:rPr lang="en-US" sz="5000">
                <a:solidFill>
                  <a:schemeClr val="bg1"/>
                </a:solidFill>
              </a:rPr>
              <a:t>Microtrenching and Buried Cable</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278CD3-FAF1-D4DC-8543-48A19DAE3DE9}"/>
              </a:ext>
            </a:extLst>
          </p:cNvPr>
          <p:cNvSpPr>
            <a:spLocks noGrp="1"/>
          </p:cNvSpPr>
          <p:nvPr>
            <p:ph idx="1"/>
          </p:nvPr>
        </p:nvSpPr>
        <p:spPr>
          <a:xfrm>
            <a:off x="841248" y="3502152"/>
            <a:ext cx="10506456" cy="2670048"/>
          </a:xfrm>
        </p:spPr>
        <p:txBody>
          <a:bodyPr>
            <a:normAutofit/>
          </a:bodyPr>
          <a:lstStyle/>
          <a:p>
            <a:r>
              <a:rPr lang="en-US" sz="1700" dirty="0">
                <a:solidFill>
                  <a:schemeClr val="bg1"/>
                </a:solidFill>
              </a:rPr>
              <a:t>Broadband is more important than electricity (Focus group respondent)</a:t>
            </a:r>
          </a:p>
          <a:p>
            <a:r>
              <a:rPr lang="en-US" sz="1700" dirty="0">
                <a:solidFill>
                  <a:schemeClr val="bg1"/>
                </a:solidFill>
              </a:rPr>
              <a:t>Florida has a mandatory bury policy for power lines (2019)</a:t>
            </a:r>
          </a:p>
          <a:p>
            <a:r>
              <a:rPr lang="en-US" sz="1700" dirty="0">
                <a:solidFill>
                  <a:schemeClr val="bg1"/>
                </a:solidFill>
              </a:rPr>
              <a:t>Buried cables are not immune to flooding and water damage but do protect against cold and heat</a:t>
            </a:r>
          </a:p>
          <a:p>
            <a:r>
              <a:rPr lang="en-US" sz="1700" dirty="0" err="1">
                <a:solidFill>
                  <a:schemeClr val="bg1"/>
                </a:solidFill>
              </a:rPr>
              <a:t>Microtrenching</a:t>
            </a:r>
            <a:endParaRPr lang="en-US" sz="1700" dirty="0">
              <a:solidFill>
                <a:schemeClr val="bg1"/>
              </a:solidFill>
            </a:endParaRPr>
          </a:p>
          <a:p>
            <a:pPr lvl="1"/>
            <a:r>
              <a:rPr lang="en-US" sz="1700" dirty="0">
                <a:solidFill>
                  <a:schemeClr val="bg1"/>
                </a:solidFill>
              </a:rPr>
              <a:t>Cost efficient</a:t>
            </a:r>
          </a:p>
          <a:p>
            <a:pPr lvl="1"/>
            <a:r>
              <a:rPr lang="en-US" sz="1700" dirty="0" err="1">
                <a:solidFill>
                  <a:schemeClr val="bg1"/>
                </a:solidFill>
              </a:rPr>
              <a:t>GoogleFiber</a:t>
            </a:r>
            <a:r>
              <a:rPr lang="en-US" sz="1700" dirty="0">
                <a:solidFill>
                  <a:schemeClr val="bg1"/>
                </a:solidFill>
              </a:rPr>
              <a:t> failure in </a:t>
            </a:r>
            <a:r>
              <a:rPr lang="en-US" sz="1700" dirty="0" err="1">
                <a:solidFill>
                  <a:schemeClr val="bg1"/>
                </a:solidFill>
              </a:rPr>
              <a:t>Lousivlle</a:t>
            </a:r>
            <a:r>
              <a:rPr lang="en-US" sz="1700" dirty="0">
                <a:solidFill>
                  <a:schemeClr val="bg1"/>
                </a:solidFill>
              </a:rPr>
              <a:t>, in 2019</a:t>
            </a:r>
          </a:p>
          <a:p>
            <a:pPr lvl="2"/>
            <a:r>
              <a:rPr lang="en-US" sz="1700" dirty="0">
                <a:solidFill>
                  <a:schemeClr val="bg1"/>
                </a:solidFill>
              </a:rPr>
              <a:t>Only 2 inches down (standard is 5-12)</a:t>
            </a:r>
          </a:p>
        </p:txBody>
      </p:sp>
      <p:sp>
        <p:nvSpPr>
          <p:cNvPr id="5" name="TextBox 4">
            <a:extLst>
              <a:ext uri="{FF2B5EF4-FFF2-40B4-BE49-F238E27FC236}">
                <a16:creationId xmlns:a16="http://schemas.microsoft.com/office/drawing/2014/main" id="{852937E5-A4AD-922B-638B-4A2C565358D1}"/>
              </a:ext>
            </a:extLst>
          </p:cNvPr>
          <p:cNvSpPr txBox="1"/>
          <p:nvPr/>
        </p:nvSpPr>
        <p:spPr>
          <a:xfrm>
            <a:off x="250521" y="6463430"/>
            <a:ext cx="7601761" cy="230832"/>
          </a:xfrm>
          <a:prstGeom prst="rect">
            <a:avLst/>
          </a:prstGeom>
          <a:noFill/>
        </p:spPr>
        <p:txBody>
          <a:bodyPr wrap="none" rtlCol="0">
            <a:spAutoFit/>
          </a:bodyPr>
          <a:lstStyle/>
          <a:p>
            <a:r>
              <a:rPr lang="en-US" sz="900" dirty="0">
                <a:solidFill>
                  <a:schemeClr val="bg1"/>
                </a:solidFill>
              </a:rPr>
              <a:t>Image credit: https://www.whas11.com/article/news/google-fiber-to-pay-louisville-over-38-million-to-fix-roads/417-8ea31bdc-ea43-4ea3-9054-a46c44f29ac0</a:t>
            </a:r>
          </a:p>
        </p:txBody>
      </p:sp>
    </p:spTree>
    <p:extLst>
      <p:ext uri="{BB962C8B-B14F-4D97-AF65-F5344CB8AC3E}">
        <p14:creationId xmlns:p14="http://schemas.microsoft.com/office/powerpoint/2010/main" val="3585961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757B3BF-D84C-7655-18A5-BF6E73F477A3}"/>
              </a:ext>
            </a:extLst>
          </p:cNvPr>
          <p:cNvPicPr>
            <a:picLocks noChangeAspect="1"/>
          </p:cNvPicPr>
          <p:nvPr/>
        </p:nvPicPr>
        <p:blipFill rotWithShape="1">
          <a:blip r:embed="rId2">
            <a:alphaModFix amt="60000"/>
          </a:blip>
          <a:srcRect l="444"/>
          <a:stretch/>
        </p:blipFill>
        <p:spPr>
          <a:xfrm>
            <a:off x="-1" y="10"/>
            <a:ext cx="12192001" cy="6857990"/>
          </a:xfrm>
          <a:prstGeom prst="rect">
            <a:avLst/>
          </a:prstGeom>
        </p:spPr>
      </p:pic>
      <p:sp>
        <p:nvSpPr>
          <p:cNvPr id="2" name="Title 1">
            <a:extLst>
              <a:ext uri="{FF2B5EF4-FFF2-40B4-BE49-F238E27FC236}">
                <a16:creationId xmlns:a16="http://schemas.microsoft.com/office/drawing/2014/main" id="{ABF75B02-6E81-80AC-A57B-56D6BF660569}"/>
              </a:ext>
            </a:extLst>
          </p:cNvPr>
          <p:cNvSpPr>
            <a:spLocks noGrp="1"/>
          </p:cNvSpPr>
          <p:nvPr>
            <p:ph type="title"/>
          </p:nvPr>
        </p:nvSpPr>
        <p:spPr>
          <a:xfrm>
            <a:off x="1198181" y="728906"/>
            <a:ext cx="9792471" cy="2057037"/>
          </a:xfrm>
        </p:spPr>
        <p:txBody>
          <a:bodyPr>
            <a:normAutofit/>
          </a:bodyPr>
          <a:lstStyle/>
          <a:p>
            <a:r>
              <a:rPr lang="en-US">
                <a:solidFill>
                  <a:srgbClr val="FFFFFF"/>
                </a:solidFill>
              </a:rPr>
              <a:t>Dig Once</a:t>
            </a:r>
          </a:p>
        </p:txBody>
      </p:sp>
      <p:sp>
        <p:nvSpPr>
          <p:cNvPr id="3" name="Content Placeholder 2">
            <a:extLst>
              <a:ext uri="{FF2B5EF4-FFF2-40B4-BE49-F238E27FC236}">
                <a16:creationId xmlns:a16="http://schemas.microsoft.com/office/drawing/2014/main" id="{F26E4B5D-7889-C93E-F898-CF4F428763DD}"/>
              </a:ext>
            </a:extLst>
          </p:cNvPr>
          <p:cNvSpPr>
            <a:spLocks noGrp="1"/>
          </p:cNvSpPr>
          <p:nvPr>
            <p:ph idx="1"/>
          </p:nvPr>
        </p:nvSpPr>
        <p:spPr>
          <a:xfrm>
            <a:off x="1198181" y="2957665"/>
            <a:ext cx="9792471" cy="3171423"/>
          </a:xfrm>
        </p:spPr>
        <p:txBody>
          <a:bodyPr>
            <a:normAutofit/>
          </a:bodyPr>
          <a:lstStyle/>
          <a:p>
            <a:r>
              <a:rPr lang="en-US" sz="2000" dirty="0">
                <a:solidFill>
                  <a:srgbClr val="FFFFFF"/>
                </a:solidFill>
              </a:rPr>
              <a:t>16 states have dig once policies (according to FOA, 2020)</a:t>
            </a:r>
          </a:p>
          <a:p>
            <a:pPr lvl="1"/>
            <a:r>
              <a:rPr lang="en-US" sz="2000" dirty="0">
                <a:solidFill>
                  <a:srgbClr val="FFFFFF"/>
                </a:solidFill>
              </a:rPr>
              <a:t>Arizona, California, Colorado, Georgia, Illinois, Iowa, Maine, Maryland, Massachusetts, Minnesota, Nevada, New Mexico, North Carolina, Texas, Utah, West Virginia</a:t>
            </a:r>
          </a:p>
          <a:p>
            <a:r>
              <a:rPr lang="en-US" sz="2000" dirty="0">
                <a:solidFill>
                  <a:srgbClr val="FFFFFF"/>
                </a:solidFill>
              </a:rPr>
              <a:t>FHWA 2013: 90% “of the cost of deploying broadband is when the work requires significant excavation of the roadway”</a:t>
            </a:r>
          </a:p>
          <a:p>
            <a:r>
              <a:rPr lang="en-US" sz="2000" dirty="0">
                <a:solidFill>
                  <a:srgbClr val="FFFFFF"/>
                </a:solidFill>
              </a:rPr>
              <a:t>2012 GAO: Dig once policies lower the cost of road and utility projects up to 33% in urban areas and 15.5% in rural areas</a:t>
            </a:r>
          </a:p>
        </p:txBody>
      </p:sp>
      <p:sp>
        <p:nvSpPr>
          <p:cNvPr id="5" name="TextBox 4">
            <a:extLst>
              <a:ext uri="{FF2B5EF4-FFF2-40B4-BE49-F238E27FC236}">
                <a16:creationId xmlns:a16="http://schemas.microsoft.com/office/drawing/2014/main" id="{6898E66F-C6E8-7EA6-A452-8E97B413897A}"/>
              </a:ext>
            </a:extLst>
          </p:cNvPr>
          <p:cNvSpPr txBox="1"/>
          <p:nvPr/>
        </p:nvSpPr>
        <p:spPr>
          <a:xfrm>
            <a:off x="112734" y="6551445"/>
            <a:ext cx="5519460" cy="261610"/>
          </a:xfrm>
          <a:prstGeom prst="rect">
            <a:avLst/>
          </a:prstGeom>
          <a:noFill/>
        </p:spPr>
        <p:txBody>
          <a:bodyPr wrap="none" rtlCol="0">
            <a:spAutoFit/>
          </a:bodyPr>
          <a:lstStyle/>
          <a:p>
            <a:r>
              <a:rPr lang="en-US" sz="1100" dirty="0">
                <a:solidFill>
                  <a:schemeClr val="bg1"/>
                </a:solidFill>
              </a:rPr>
              <a:t>Image credit: https://</a:t>
            </a:r>
            <a:r>
              <a:rPr lang="en-US" sz="1100" dirty="0" err="1">
                <a:solidFill>
                  <a:schemeClr val="bg1"/>
                </a:solidFill>
              </a:rPr>
              <a:t>www.duraline-europe.com</a:t>
            </a:r>
            <a:r>
              <a:rPr lang="en-US" sz="1100" dirty="0">
                <a:solidFill>
                  <a:schemeClr val="bg1"/>
                </a:solidFill>
              </a:rPr>
              <a:t>/</a:t>
            </a:r>
            <a:r>
              <a:rPr lang="en-US" sz="1100" dirty="0" err="1">
                <a:solidFill>
                  <a:schemeClr val="bg1"/>
                </a:solidFill>
              </a:rPr>
              <a:t>en</a:t>
            </a:r>
            <a:r>
              <a:rPr lang="en-US" sz="1100" dirty="0">
                <a:solidFill>
                  <a:schemeClr val="bg1"/>
                </a:solidFill>
              </a:rPr>
              <a:t>/about-us/news/dig-once-best-practices/</a:t>
            </a:r>
          </a:p>
        </p:txBody>
      </p:sp>
    </p:spTree>
    <p:extLst>
      <p:ext uri="{BB962C8B-B14F-4D97-AF65-F5344CB8AC3E}">
        <p14:creationId xmlns:p14="http://schemas.microsoft.com/office/powerpoint/2010/main" val="297021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3CCFF9-23C9-66EE-8834-B9FFF1AE8FFF}"/>
              </a:ext>
            </a:extLst>
          </p:cNvPr>
          <p:cNvSpPr>
            <a:spLocks noGrp="1"/>
          </p:cNvSpPr>
          <p:nvPr>
            <p:ph type="title"/>
          </p:nvPr>
        </p:nvSpPr>
        <p:spPr>
          <a:xfrm>
            <a:off x="1137036" y="548640"/>
            <a:ext cx="9543405" cy="1188720"/>
          </a:xfrm>
        </p:spPr>
        <p:txBody>
          <a:bodyPr>
            <a:normAutofit/>
          </a:bodyPr>
          <a:lstStyle/>
          <a:p>
            <a:r>
              <a:rPr lang="en-US" sz="3700">
                <a:solidFill>
                  <a:schemeClr val="tx1">
                    <a:lumMod val="85000"/>
                    <a:lumOff val="15000"/>
                  </a:schemeClr>
                </a:solidFill>
              </a:rPr>
              <a:t>California Assembly Bill No. 41 2021</a:t>
            </a:r>
            <a:br>
              <a:rPr lang="en-US" sz="3700">
                <a:solidFill>
                  <a:schemeClr val="tx1">
                    <a:lumMod val="85000"/>
                    <a:lumOff val="15000"/>
                  </a:schemeClr>
                </a:solidFill>
              </a:rPr>
            </a:br>
            <a:endParaRPr lang="en-US" sz="370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2024B3A7-82D2-1BAE-4177-519E09B1844C}"/>
              </a:ext>
            </a:extLst>
          </p:cNvPr>
          <p:cNvSpPr>
            <a:spLocks noGrp="1"/>
          </p:cNvSpPr>
          <p:nvPr>
            <p:ph idx="1"/>
          </p:nvPr>
        </p:nvSpPr>
        <p:spPr>
          <a:xfrm>
            <a:off x="1957987" y="2431765"/>
            <a:ext cx="8276026" cy="3320031"/>
          </a:xfrm>
        </p:spPr>
        <p:txBody>
          <a:bodyPr anchor="ctr">
            <a:normAutofit/>
          </a:bodyPr>
          <a:lstStyle/>
          <a:p>
            <a:pPr marL="0" indent="0">
              <a:buNone/>
            </a:pPr>
            <a:endParaRPr lang="en-US" sz="1100">
              <a:solidFill>
                <a:schemeClr val="tx1">
                  <a:lumMod val="85000"/>
                  <a:lumOff val="15000"/>
                </a:schemeClr>
              </a:solidFill>
            </a:endParaRPr>
          </a:p>
          <a:p>
            <a:pPr marL="0" indent="0" fontAlgn="base">
              <a:buNone/>
            </a:pPr>
            <a:r>
              <a:rPr lang="en-US" sz="1100" b="0" i="0" u="none" strike="noStrike">
                <a:solidFill>
                  <a:schemeClr val="tx1">
                    <a:lumMod val="85000"/>
                    <a:lumOff val="15000"/>
                  </a:schemeClr>
                </a:solidFill>
                <a:effectLst/>
                <a:latin typeface="Verdana" panose="020B0604030504040204" pitchFamily="34" charset="0"/>
              </a:rPr>
              <a:t>(1) Existing law vests the Department of Transportation with full possession and control of state highways and associated property. Existing law requires the department to notify companies and organizations working on broadband deployment on its internet website of specified department-led highway construction projects and authorizes those companies and organizations to collaborate with the department to install broadband conduits as part of those projects. </a:t>
            </a:r>
          </a:p>
          <a:p>
            <a:pPr marL="0" indent="0" fontAlgn="base">
              <a:buNone/>
            </a:pPr>
            <a:r>
              <a:rPr lang="en-US" sz="1100" b="1" i="0" u="none" strike="noStrike">
                <a:solidFill>
                  <a:schemeClr val="tx1">
                    <a:lumMod val="85000"/>
                    <a:lumOff val="15000"/>
                  </a:schemeClr>
                </a:solidFill>
                <a:effectLst/>
                <a:latin typeface="Verdana" panose="020B0604030504040204" pitchFamily="34" charset="0"/>
              </a:rPr>
              <a:t>This bill would require the department, as part of those projects that are funded by a specified item of the Budget Act of 2021 and that are located in priority areas, to ensure that construction includes the installation of conduits capable of supporting fiber optic communication cables. </a:t>
            </a:r>
          </a:p>
          <a:p>
            <a:pPr marL="0" indent="0" fontAlgn="base">
              <a:buNone/>
            </a:pPr>
            <a:r>
              <a:rPr lang="en-US" sz="1100" b="0" i="0" u="none" strike="noStrike">
                <a:solidFill>
                  <a:schemeClr val="tx1">
                    <a:lumMod val="85000"/>
                    <a:lumOff val="15000"/>
                  </a:schemeClr>
                </a:solidFill>
                <a:effectLst/>
                <a:latin typeface="Verdana" panose="020B0604030504040204" pitchFamily="34" charset="0"/>
              </a:rPr>
              <a:t>(2) Under existing law, the Public Utilities Commission has regulatory authority over public utilities, including telephone corporations. Existing law requires the commission to develop, implement, and administer the California Advanced Services Fund program to encourage deployment of high-quality advanced communications services to all Californians that will promote economic growth, job creation, and the substantial social benefits of advanced information and communications technologies. </a:t>
            </a:r>
          </a:p>
          <a:p>
            <a:pPr marL="0" indent="0" fontAlgn="base">
              <a:buNone/>
            </a:pPr>
            <a:r>
              <a:rPr lang="en-US" sz="1100" b="0" i="0" u="none" strike="noStrike">
                <a:solidFill>
                  <a:schemeClr val="tx1">
                    <a:lumMod val="85000"/>
                    <a:lumOff val="15000"/>
                  </a:schemeClr>
                </a:solidFill>
                <a:effectLst/>
                <a:latin typeface="Verdana" panose="020B0604030504040204" pitchFamily="34" charset="0"/>
              </a:rPr>
              <a:t>This bill would require the commission, in collaboration with other relevant state agencies and stakeholders, to maintain and update a statewide, publicly accessible, and interactive map showing the accessibility of broadband service in the state, as provided.</a:t>
            </a:r>
          </a:p>
          <a:p>
            <a:pPr marL="0" indent="0">
              <a:buNone/>
            </a:pPr>
            <a:endParaRPr lang="en-US" sz="1100">
              <a:solidFill>
                <a:schemeClr val="tx1">
                  <a:lumMod val="85000"/>
                  <a:lumOff val="15000"/>
                </a:schemeClr>
              </a:solidFill>
            </a:endParaRPr>
          </a:p>
        </p:txBody>
      </p:sp>
      <p:sp>
        <p:nvSpPr>
          <p:cNvPr id="23" name="Freeform: Shape 22">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180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16F10B-75C9-538E-E0F3-AA5F4A076D93}"/>
              </a:ext>
            </a:extLst>
          </p:cNvPr>
          <p:cNvSpPr>
            <a:spLocks noGrp="1"/>
          </p:cNvSpPr>
          <p:nvPr>
            <p:ph type="title"/>
          </p:nvPr>
        </p:nvSpPr>
        <p:spPr>
          <a:xfrm>
            <a:off x="761803" y="350196"/>
            <a:ext cx="4646904" cy="1624520"/>
          </a:xfrm>
        </p:spPr>
        <p:txBody>
          <a:bodyPr anchor="ctr">
            <a:normAutofit/>
          </a:bodyPr>
          <a:lstStyle/>
          <a:p>
            <a:r>
              <a:rPr lang="en-US" sz="4000"/>
              <a:t>Sustainability in digital inclusion</a:t>
            </a:r>
          </a:p>
        </p:txBody>
      </p:sp>
      <p:sp>
        <p:nvSpPr>
          <p:cNvPr id="3" name="Content Placeholder 2">
            <a:extLst>
              <a:ext uri="{FF2B5EF4-FFF2-40B4-BE49-F238E27FC236}">
                <a16:creationId xmlns:a16="http://schemas.microsoft.com/office/drawing/2014/main" id="{BA485194-92B1-76FF-626E-99690F87D70C}"/>
              </a:ext>
            </a:extLst>
          </p:cNvPr>
          <p:cNvSpPr>
            <a:spLocks noGrp="1"/>
          </p:cNvSpPr>
          <p:nvPr>
            <p:ph idx="1"/>
          </p:nvPr>
        </p:nvSpPr>
        <p:spPr>
          <a:xfrm>
            <a:off x="761802" y="2743200"/>
            <a:ext cx="4646905" cy="3613149"/>
          </a:xfrm>
        </p:spPr>
        <p:txBody>
          <a:bodyPr anchor="ctr">
            <a:normAutofit/>
          </a:bodyPr>
          <a:lstStyle/>
          <a:p>
            <a:r>
              <a:rPr lang="en-US" sz="2000"/>
              <a:t>Ongoing programs</a:t>
            </a:r>
          </a:p>
          <a:p>
            <a:r>
              <a:rPr lang="en-US" sz="2000"/>
              <a:t>Long term planning not just one-off classes or programs</a:t>
            </a:r>
          </a:p>
          <a:p>
            <a:r>
              <a:rPr lang="en-US" sz="2000"/>
              <a:t>Learning is a cradle to grave issue</a:t>
            </a:r>
          </a:p>
          <a:p>
            <a:r>
              <a:rPr lang="en-US" sz="2000"/>
              <a:t>Libraries </a:t>
            </a:r>
            <a:r>
              <a:rPr lang="en-US" sz="2000" i="1"/>
              <a:t>and…</a:t>
            </a:r>
            <a:endParaRPr lang="en-US" sz="2000"/>
          </a:p>
          <a:p>
            <a:pPr lvl="1"/>
            <a:r>
              <a:rPr lang="en-US" sz="2000"/>
              <a:t>Need committed organizations to step up to the sustainable plate</a:t>
            </a:r>
          </a:p>
          <a:p>
            <a:r>
              <a:rPr lang="en-US" sz="2000"/>
              <a:t>Thinking beyond DEA funding</a:t>
            </a:r>
          </a:p>
        </p:txBody>
      </p:sp>
      <p:pic>
        <p:nvPicPr>
          <p:cNvPr id="5" name="Picture 4" descr="White bulbs with a yellow one standing out">
            <a:extLst>
              <a:ext uri="{FF2B5EF4-FFF2-40B4-BE49-F238E27FC236}">
                <a16:creationId xmlns:a16="http://schemas.microsoft.com/office/drawing/2014/main" id="{16CA42C8-4074-F411-25F8-F459AD3116BF}"/>
              </a:ext>
            </a:extLst>
          </p:cNvPr>
          <p:cNvPicPr>
            <a:picLocks noChangeAspect="1"/>
          </p:cNvPicPr>
          <p:nvPr/>
        </p:nvPicPr>
        <p:blipFill rotWithShape="1">
          <a:blip r:embed="rId2"/>
          <a:srcRect l="12365" r="28234" b="-2"/>
          <a:stretch/>
        </p:blipFill>
        <p:spPr>
          <a:xfrm>
            <a:off x="6096000" y="1"/>
            <a:ext cx="6102825" cy="6858000"/>
          </a:xfrm>
          <a:prstGeom prst="rect">
            <a:avLst/>
          </a:prstGeom>
        </p:spPr>
      </p:pic>
    </p:spTree>
    <p:extLst>
      <p:ext uri="{BB962C8B-B14F-4D97-AF65-F5344CB8AC3E}">
        <p14:creationId xmlns:p14="http://schemas.microsoft.com/office/powerpoint/2010/main" val="2681817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39E7CA3-72CF-D9B4-7AB1-83BE2FCD0C19}"/>
              </a:ext>
            </a:extLst>
          </p:cNvPr>
          <p:cNvPicPr>
            <a:picLocks noChangeAspect="1"/>
          </p:cNvPicPr>
          <p:nvPr/>
        </p:nvPicPr>
        <p:blipFill rotWithShape="1">
          <a:blip r:embed="rId2">
            <a:alphaModFix amt="50000"/>
          </a:blip>
          <a:srcRect r="25"/>
          <a:stretch/>
        </p:blipFill>
        <p:spPr>
          <a:xfrm>
            <a:off x="20" y="10"/>
            <a:ext cx="12188930" cy="6857990"/>
          </a:xfrm>
          <a:prstGeom prst="rect">
            <a:avLst/>
          </a:prstGeom>
        </p:spPr>
      </p:pic>
      <p:sp>
        <p:nvSpPr>
          <p:cNvPr id="4" name="Title 3">
            <a:extLst>
              <a:ext uri="{FF2B5EF4-FFF2-40B4-BE49-F238E27FC236}">
                <a16:creationId xmlns:a16="http://schemas.microsoft.com/office/drawing/2014/main" id="{B5505EC4-77D6-AD2F-B264-6EABDDA5C1F4}"/>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chemeClr val="bg1"/>
                </a:solidFill>
              </a:rPr>
              <a:t>Redundancy	</a:t>
            </a:r>
          </a:p>
        </p:txBody>
      </p:sp>
      <p:sp>
        <p:nvSpPr>
          <p:cNvPr id="5" name="Text Placeholder 4">
            <a:extLst>
              <a:ext uri="{FF2B5EF4-FFF2-40B4-BE49-F238E27FC236}">
                <a16:creationId xmlns:a16="http://schemas.microsoft.com/office/drawing/2014/main" id="{22A6C440-E462-ADBA-E1C1-8C6EC15AF4F5}"/>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dirty="0">
                <a:solidFill>
                  <a:schemeClr val="bg1"/>
                </a:solidFill>
              </a:rPr>
              <a:t>Networks &amp; Programs</a:t>
            </a:r>
          </a:p>
        </p:txBody>
      </p:sp>
      <p:sp>
        <p:nvSpPr>
          <p:cNvPr id="18"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442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23ABF44-358E-7D95-FB9B-9A831CB6F7A2}"/>
              </a:ext>
            </a:extLst>
          </p:cNvPr>
          <p:cNvSpPr>
            <a:spLocks noGrp="1"/>
          </p:cNvSpPr>
          <p:nvPr>
            <p:ph type="title"/>
          </p:nvPr>
        </p:nvSpPr>
        <p:spPr>
          <a:xfrm>
            <a:off x="640080" y="325369"/>
            <a:ext cx="4368602" cy="1956841"/>
          </a:xfrm>
        </p:spPr>
        <p:txBody>
          <a:bodyPr anchor="b">
            <a:normAutofit/>
          </a:bodyPr>
          <a:lstStyle/>
          <a:p>
            <a:r>
              <a:rPr lang="en-US" sz="5400"/>
              <a:t>“Overbuilding”</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A1A465B-3C6B-9940-C9F5-5CBEB358EBDC}"/>
              </a:ext>
            </a:extLst>
          </p:cNvPr>
          <p:cNvSpPr>
            <a:spLocks noGrp="1"/>
          </p:cNvSpPr>
          <p:nvPr>
            <p:ph idx="1"/>
          </p:nvPr>
        </p:nvSpPr>
        <p:spPr>
          <a:xfrm>
            <a:off x="640080" y="2872899"/>
            <a:ext cx="4243589" cy="3320668"/>
          </a:xfrm>
        </p:spPr>
        <p:txBody>
          <a:bodyPr>
            <a:normAutofit/>
          </a:bodyPr>
          <a:lstStyle/>
          <a:p>
            <a:r>
              <a:rPr lang="en-US" sz="2000" dirty="0"/>
              <a:t>Is the priority to ensure affordable, high-speed broadband through local monopolies or through competition?</a:t>
            </a:r>
          </a:p>
          <a:p>
            <a:r>
              <a:rPr lang="en-US" sz="2000" dirty="0"/>
              <a:t>1996 Telecom Act encourages competition across sectors</a:t>
            </a:r>
          </a:p>
          <a:p>
            <a:r>
              <a:rPr lang="en-US" sz="2000" dirty="0"/>
              <a:t>Is it overbuilding to fund a competitor when residents are dissatisfied with the incumbent?</a:t>
            </a:r>
          </a:p>
        </p:txBody>
      </p:sp>
      <p:pic>
        <p:nvPicPr>
          <p:cNvPr id="6" name="Picture 5">
            <a:extLst>
              <a:ext uri="{FF2B5EF4-FFF2-40B4-BE49-F238E27FC236}">
                <a16:creationId xmlns:a16="http://schemas.microsoft.com/office/drawing/2014/main" id="{DA1A4068-C97D-42F5-5A87-AE079D251093}"/>
              </a:ext>
            </a:extLst>
          </p:cNvPr>
          <p:cNvPicPr>
            <a:picLocks noChangeAspect="1"/>
          </p:cNvPicPr>
          <p:nvPr/>
        </p:nvPicPr>
        <p:blipFill rotWithShape="1">
          <a:blip r:embed="rId2"/>
          <a:srcRect l="8352" r="639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4628056A-94D3-442D-FA77-75A7DA08175F}"/>
              </a:ext>
            </a:extLst>
          </p:cNvPr>
          <p:cNvSpPr txBox="1"/>
          <p:nvPr/>
        </p:nvSpPr>
        <p:spPr>
          <a:xfrm>
            <a:off x="250521" y="6363222"/>
            <a:ext cx="4887877" cy="230832"/>
          </a:xfrm>
          <a:prstGeom prst="rect">
            <a:avLst/>
          </a:prstGeom>
          <a:noFill/>
        </p:spPr>
        <p:txBody>
          <a:bodyPr wrap="none" rtlCol="0">
            <a:spAutoFit/>
          </a:bodyPr>
          <a:lstStyle/>
          <a:p>
            <a:r>
              <a:rPr lang="en-US" sz="900" dirty="0"/>
              <a:t>Image credit: https://</a:t>
            </a:r>
            <a:r>
              <a:rPr lang="en-US" sz="900" dirty="0" err="1"/>
              <a:t>info.aldensys.com</a:t>
            </a:r>
            <a:r>
              <a:rPr lang="en-US" sz="900" dirty="0"/>
              <a:t>/joint-use/3-ways-to-avoid-joint-use-utility-pole-overloading</a:t>
            </a:r>
          </a:p>
        </p:txBody>
      </p:sp>
    </p:spTree>
    <p:extLst>
      <p:ext uri="{BB962C8B-B14F-4D97-AF65-F5344CB8AC3E}">
        <p14:creationId xmlns:p14="http://schemas.microsoft.com/office/powerpoint/2010/main" val="1688618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7" name="Straight Connector 16">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0214F66-22BF-3385-30C9-64D935D0C4EB}"/>
              </a:ext>
            </a:extLst>
          </p:cNvPr>
          <p:cNvSpPr>
            <a:spLocks noGrp="1"/>
          </p:cNvSpPr>
          <p:nvPr>
            <p:ph type="title"/>
          </p:nvPr>
        </p:nvSpPr>
        <p:spPr>
          <a:xfrm>
            <a:off x="1060232" y="3941205"/>
            <a:ext cx="10071536" cy="929750"/>
          </a:xfrm>
        </p:spPr>
        <p:txBody>
          <a:bodyPr vert="horz" lIns="91440" tIns="45720" rIns="91440" bIns="45720" rtlCol="0" anchor="b">
            <a:normAutofit/>
          </a:bodyPr>
          <a:lstStyle/>
          <a:p>
            <a:pPr algn="ctr"/>
            <a:r>
              <a:rPr lang="en-US" sz="5200" dirty="0"/>
              <a:t>Lessons from the Great White North</a:t>
            </a:r>
          </a:p>
        </p:txBody>
      </p:sp>
      <p:pic>
        <p:nvPicPr>
          <p:cNvPr id="7" name="Content Placeholder 6" descr="A black text on a white background&#10;&#10;Description automatically generated">
            <a:extLst>
              <a:ext uri="{FF2B5EF4-FFF2-40B4-BE49-F238E27FC236}">
                <a16:creationId xmlns:a16="http://schemas.microsoft.com/office/drawing/2014/main" id="{EC18807C-9869-8B3A-5EDA-BFAB4352233B}"/>
              </a:ext>
            </a:extLst>
          </p:cNvPr>
          <p:cNvPicPr>
            <a:picLocks noGrp="1" noChangeAspect="1"/>
          </p:cNvPicPr>
          <p:nvPr>
            <p:ph idx="1"/>
          </p:nvPr>
        </p:nvPicPr>
        <p:blipFill>
          <a:blip r:embed="rId2"/>
          <a:stretch>
            <a:fillRect/>
          </a:stretch>
        </p:blipFill>
        <p:spPr>
          <a:xfrm>
            <a:off x="897717" y="1530781"/>
            <a:ext cx="5069590" cy="1280071"/>
          </a:xfrm>
          <a:prstGeom prst="rect">
            <a:avLst/>
          </a:prstGeom>
        </p:spPr>
      </p:pic>
      <p:pic>
        <p:nvPicPr>
          <p:cNvPr id="9" name="Picture 8" descr="A screenshot of a website&#10;&#10;Description automatically generated">
            <a:extLst>
              <a:ext uri="{FF2B5EF4-FFF2-40B4-BE49-F238E27FC236}">
                <a16:creationId xmlns:a16="http://schemas.microsoft.com/office/drawing/2014/main" id="{0BF9B109-99BD-F3BC-FDC1-4BEFD83EA8EC}"/>
              </a:ext>
            </a:extLst>
          </p:cNvPr>
          <p:cNvPicPr>
            <a:picLocks noChangeAspect="1"/>
          </p:cNvPicPr>
          <p:nvPr/>
        </p:nvPicPr>
        <p:blipFill>
          <a:blip r:embed="rId3"/>
          <a:stretch>
            <a:fillRect/>
          </a:stretch>
        </p:blipFill>
        <p:spPr>
          <a:xfrm>
            <a:off x="6228507" y="1107004"/>
            <a:ext cx="5065776" cy="2127625"/>
          </a:xfrm>
          <a:prstGeom prst="rect">
            <a:avLst/>
          </a:prstGeom>
        </p:spPr>
      </p:pic>
    </p:spTree>
    <p:extLst>
      <p:ext uri="{BB962C8B-B14F-4D97-AF65-F5344CB8AC3E}">
        <p14:creationId xmlns:p14="http://schemas.microsoft.com/office/powerpoint/2010/main" val="3380002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B6F9B5-4315-5034-FB81-AD40E35C5BC1}"/>
              </a:ext>
            </a:extLst>
          </p:cNvPr>
          <p:cNvSpPr>
            <a:spLocks noGrp="1"/>
          </p:cNvSpPr>
          <p:nvPr>
            <p:ph type="title"/>
          </p:nvPr>
        </p:nvSpPr>
        <p:spPr>
          <a:xfrm>
            <a:off x="4086447" y="1084521"/>
            <a:ext cx="4019107" cy="1361347"/>
          </a:xfrm>
        </p:spPr>
        <p:txBody>
          <a:bodyPr anchor="b">
            <a:normAutofit/>
          </a:bodyPr>
          <a:lstStyle/>
          <a:p>
            <a:pPr algn="ctr"/>
            <a:r>
              <a:rPr lang="en-US" sz="2800">
                <a:solidFill>
                  <a:schemeClr val="bg1">
                    <a:alpha val="60000"/>
                  </a:schemeClr>
                </a:solidFill>
              </a:rPr>
              <a:t>Who am I?</a:t>
            </a:r>
          </a:p>
        </p:txBody>
      </p:sp>
      <p:pic>
        <p:nvPicPr>
          <p:cNvPr id="7" name="Picture 6" descr="A book cover of a farm fresh broadband&#10;&#10;Description automatically generated">
            <a:extLst>
              <a:ext uri="{FF2B5EF4-FFF2-40B4-BE49-F238E27FC236}">
                <a16:creationId xmlns:a16="http://schemas.microsoft.com/office/drawing/2014/main" id="{43A8FE26-896E-66D5-CF1A-02B8CC29550D}"/>
              </a:ext>
            </a:extLst>
          </p:cNvPr>
          <p:cNvPicPr>
            <a:picLocks noChangeAspect="1"/>
          </p:cNvPicPr>
          <p:nvPr/>
        </p:nvPicPr>
        <p:blipFill rotWithShape="1">
          <a:blip r:embed="rId2"/>
          <a:srcRect l="405" r="19552"/>
          <a:stretch/>
        </p:blipFill>
        <p:spPr>
          <a:xfrm>
            <a:off x="680483" y="685795"/>
            <a:ext cx="2931299" cy="5486400"/>
          </a:xfrm>
          <a:prstGeom prst="rect">
            <a:avLst/>
          </a:prstGeom>
        </p:spPr>
      </p:pic>
      <p:sp>
        <p:nvSpPr>
          <p:cNvPr id="3" name="Content Placeholder 2">
            <a:extLst>
              <a:ext uri="{FF2B5EF4-FFF2-40B4-BE49-F238E27FC236}">
                <a16:creationId xmlns:a16="http://schemas.microsoft.com/office/drawing/2014/main" id="{FACA4C92-C379-83CF-B312-6CC6374567D4}"/>
              </a:ext>
            </a:extLst>
          </p:cNvPr>
          <p:cNvSpPr>
            <a:spLocks noGrp="1"/>
          </p:cNvSpPr>
          <p:nvPr>
            <p:ph idx="1"/>
          </p:nvPr>
        </p:nvSpPr>
        <p:spPr>
          <a:xfrm>
            <a:off x="4107712" y="2732739"/>
            <a:ext cx="3976577" cy="3083270"/>
          </a:xfrm>
        </p:spPr>
        <p:txBody>
          <a:bodyPr anchor="t">
            <a:normAutofit/>
          </a:bodyPr>
          <a:lstStyle/>
          <a:p>
            <a:pPr algn="ctr"/>
            <a:r>
              <a:rPr lang="en-US" sz="1700">
                <a:solidFill>
                  <a:schemeClr val="bg1"/>
                </a:solidFill>
              </a:rPr>
              <a:t>Pioneers Chair in Telecommunications &amp; Professor @ Penn State University</a:t>
            </a:r>
          </a:p>
          <a:p>
            <a:pPr algn="ctr"/>
            <a:r>
              <a:rPr lang="en-US" sz="1700">
                <a:solidFill>
                  <a:schemeClr val="bg1"/>
                </a:solidFill>
              </a:rPr>
              <a:t>Phd in Communication Studies – University of Pennsylvania</a:t>
            </a:r>
          </a:p>
          <a:p>
            <a:pPr algn="ctr"/>
            <a:r>
              <a:rPr lang="en-US" sz="1700">
                <a:solidFill>
                  <a:schemeClr val="bg1"/>
                </a:solidFill>
              </a:rPr>
              <a:t>Author of </a:t>
            </a:r>
            <a:r>
              <a:rPr lang="en-US" sz="1700" i="1">
                <a:solidFill>
                  <a:schemeClr val="bg1"/>
                </a:solidFill>
              </a:rPr>
              <a:t>Farm Fresh Broadband</a:t>
            </a:r>
          </a:p>
          <a:p>
            <a:pPr algn="ctr"/>
            <a:r>
              <a:rPr lang="en-US" sz="1700">
                <a:solidFill>
                  <a:schemeClr val="bg1"/>
                </a:solidFill>
              </a:rPr>
              <a:t>Senate testimony on federal funding programs for broadband</a:t>
            </a:r>
          </a:p>
          <a:p>
            <a:pPr algn="ctr"/>
            <a:r>
              <a:rPr lang="en-US" sz="1700">
                <a:solidFill>
                  <a:schemeClr val="bg1"/>
                </a:solidFill>
              </a:rPr>
              <a:t>New Research: The Broadband Stories Project</a:t>
            </a:r>
          </a:p>
        </p:txBody>
      </p:sp>
      <p:pic>
        <p:nvPicPr>
          <p:cNvPr id="5" name="Picture 4" descr="A person in a purple suit&#10;&#10;Description automatically generated">
            <a:extLst>
              <a:ext uri="{FF2B5EF4-FFF2-40B4-BE49-F238E27FC236}">
                <a16:creationId xmlns:a16="http://schemas.microsoft.com/office/drawing/2014/main" id="{FFD828C9-1E7D-5D95-B50E-E40164843362}"/>
              </a:ext>
            </a:extLst>
          </p:cNvPr>
          <p:cNvPicPr>
            <a:picLocks noChangeAspect="1"/>
          </p:cNvPicPr>
          <p:nvPr/>
        </p:nvPicPr>
        <p:blipFill rotWithShape="1">
          <a:blip r:embed="rId3"/>
          <a:srcRect l="17517" r="47268" b="2"/>
          <a:stretch/>
        </p:blipFill>
        <p:spPr>
          <a:xfrm>
            <a:off x="8606117" y="685805"/>
            <a:ext cx="2905400" cy="5486399"/>
          </a:xfrm>
          <a:prstGeom prst="rect">
            <a:avLst/>
          </a:prstGeom>
        </p:spPr>
      </p:pic>
    </p:spTree>
    <p:extLst>
      <p:ext uri="{BB962C8B-B14F-4D97-AF65-F5344CB8AC3E}">
        <p14:creationId xmlns:p14="http://schemas.microsoft.com/office/powerpoint/2010/main" val="1770119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5554175-28D4-BEA9-9C91-CAC45954C780}"/>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kern="1200">
                <a:solidFill>
                  <a:schemeClr val="tx1"/>
                </a:solidFill>
                <a:latin typeface="+mj-lt"/>
                <a:ea typeface="+mj-ea"/>
                <a:cs typeface="+mj-cs"/>
              </a:rPr>
              <a:t>Sallet (2019)</a:t>
            </a:r>
          </a:p>
        </p:txBody>
      </p:sp>
      <p:pic>
        <p:nvPicPr>
          <p:cNvPr id="5" name="Content Placeholder 4" descr="A close up of text&#10;&#10;Description automatically generated">
            <a:extLst>
              <a:ext uri="{FF2B5EF4-FFF2-40B4-BE49-F238E27FC236}">
                <a16:creationId xmlns:a16="http://schemas.microsoft.com/office/drawing/2014/main" id="{41504FBD-B103-2193-71E7-F3A41777112E}"/>
              </a:ext>
            </a:extLst>
          </p:cNvPr>
          <p:cNvPicPr>
            <a:picLocks noGrp="1" noChangeAspect="1"/>
          </p:cNvPicPr>
          <p:nvPr>
            <p:ph idx="1"/>
          </p:nvPr>
        </p:nvPicPr>
        <p:blipFill>
          <a:blip r:embed="rId2"/>
          <a:stretch>
            <a:fillRect/>
          </a:stretch>
        </p:blipFill>
        <p:spPr>
          <a:xfrm>
            <a:off x="723900" y="3200142"/>
            <a:ext cx="10744200" cy="2256279"/>
          </a:xfrm>
          <a:prstGeom prst="rect">
            <a:avLst/>
          </a:prstGeom>
        </p:spPr>
      </p:pic>
    </p:spTree>
    <p:extLst>
      <p:ext uri="{BB962C8B-B14F-4D97-AF65-F5344CB8AC3E}">
        <p14:creationId xmlns:p14="http://schemas.microsoft.com/office/powerpoint/2010/main" val="3060547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3D numbers in white and orange">
            <a:extLst>
              <a:ext uri="{FF2B5EF4-FFF2-40B4-BE49-F238E27FC236}">
                <a16:creationId xmlns:a16="http://schemas.microsoft.com/office/drawing/2014/main" id="{68397792-37AF-DE0B-6AE4-BD6667B7A8B9}"/>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41E33A5F-8980-C603-6ADC-E35080F6FA01}"/>
              </a:ext>
            </a:extLst>
          </p:cNvPr>
          <p:cNvSpPr>
            <a:spLocks noGrp="1"/>
          </p:cNvSpPr>
          <p:nvPr>
            <p:ph type="title"/>
          </p:nvPr>
        </p:nvSpPr>
        <p:spPr>
          <a:xfrm>
            <a:off x="838200" y="365125"/>
            <a:ext cx="10515600" cy="1325563"/>
          </a:xfrm>
        </p:spPr>
        <p:txBody>
          <a:bodyPr>
            <a:normAutofit/>
          </a:bodyPr>
          <a:lstStyle/>
          <a:p>
            <a:r>
              <a:rPr lang="en-US">
                <a:solidFill>
                  <a:srgbClr val="FFFFFF"/>
                </a:solidFill>
              </a:rPr>
              <a:t>Program inoperability</a:t>
            </a:r>
          </a:p>
        </p:txBody>
      </p:sp>
      <p:sp>
        <p:nvSpPr>
          <p:cNvPr id="3" name="Content Placeholder 2">
            <a:extLst>
              <a:ext uri="{FF2B5EF4-FFF2-40B4-BE49-F238E27FC236}">
                <a16:creationId xmlns:a16="http://schemas.microsoft.com/office/drawing/2014/main" id="{ADA950F7-BB36-ACC8-427A-88CD18F4AF55}"/>
              </a:ext>
            </a:extLst>
          </p:cNvPr>
          <p:cNvSpPr>
            <a:spLocks noGrp="1"/>
          </p:cNvSpPr>
          <p:nvPr>
            <p:ph idx="1"/>
          </p:nvPr>
        </p:nvSpPr>
        <p:spPr>
          <a:xfrm>
            <a:off x="838200" y="1825625"/>
            <a:ext cx="10515600" cy="4351338"/>
          </a:xfrm>
        </p:spPr>
        <p:txBody>
          <a:bodyPr>
            <a:normAutofit/>
          </a:bodyPr>
          <a:lstStyle/>
          <a:p>
            <a:r>
              <a:rPr lang="en-US" dirty="0">
                <a:solidFill>
                  <a:srgbClr val="FFFFFF"/>
                </a:solidFill>
              </a:rPr>
              <a:t>99% of RUS telecommunication loan awardees depend on USF support (476/480)</a:t>
            </a:r>
          </a:p>
          <a:p>
            <a:pPr lvl="1"/>
            <a:r>
              <a:rPr lang="en-US" dirty="0">
                <a:solidFill>
                  <a:srgbClr val="FFFFFF"/>
                </a:solidFill>
              </a:rPr>
              <a:t>Citation: https://</a:t>
            </a:r>
            <a:r>
              <a:rPr lang="en-US" dirty="0" err="1">
                <a:solidFill>
                  <a:srgbClr val="FFFFFF"/>
                </a:solidFill>
              </a:rPr>
              <a:t>www.everycrsreport.com</a:t>
            </a:r>
            <a:r>
              <a:rPr lang="en-US" dirty="0">
                <a:solidFill>
                  <a:srgbClr val="FFFFFF"/>
                </a:solidFill>
              </a:rPr>
              <a:t>/files/20130625_R42524_2ad8e00bdf3fd9d48f73543543574c5ac7290a78.pdf</a:t>
            </a:r>
          </a:p>
          <a:p>
            <a:r>
              <a:rPr lang="en-US" dirty="0">
                <a:solidFill>
                  <a:srgbClr val="FFFFFF"/>
                </a:solidFill>
              </a:rPr>
              <a:t>FCC high cost support used for op-ex, BEAD used for cap-ex: Why not make them compatible?</a:t>
            </a:r>
          </a:p>
          <a:p>
            <a:r>
              <a:rPr lang="en-US" dirty="0">
                <a:solidFill>
                  <a:srgbClr val="FFFFFF"/>
                </a:solidFill>
              </a:rPr>
              <a:t>Needed changes to USF</a:t>
            </a:r>
          </a:p>
        </p:txBody>
      </p:sp>
    </p:spTree>
    <p:extLst>
      <p:ext uri="{BB962C8B-B14F-4D97-AF65-F5344CB8AC3E}">
        <p14:creationId xmlns:p14="http://schemas.microsoft.com/office/powerpoint/2010/main" val="311228728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43DAA3-ED3C-7423-A99B-7268EC1E72AA}"/>
              </a:ext>
            </a:extLst>
          </p:cNvPr>
          <p:cNvPicPr>
            <a:picLocks noChangeAspect="1"/>
          </p:cNvPicPr>
          <p:nvPr/>
        </p:nvPicPr>
        <p:blipFill rotWithShape="1">
          <a:blip r:embed="rId2">
            <a:duotone>
              <a:schemeClr val="bg2">
                <a:shade val="45000"/>
                <a:satMod val="135000"/>
              </a:schemeClr>
              <a:prstClr val="white"/>
            </a:duotone>
          </a:blip>
          <a:srcRect t="7740" r="9091" b="12979"/>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20149D-D3D2-102F-475C-A8A541FA1113}"/>
              </a:ext>
            </a:extLst>
          </p:cNvPr>
          <p:cNvSpPr>
            <a:spLocks noGrp="1"/>
          </p:cNvSpPr>
          <p:nvPr>
            <p:ph type="title"/>
          </p:nvPr>
        </p:nvSpPr>
        <p:spPr>
          <a:xfrm>
            <a:off x="838200" y="365125"/>
            <a:ext cx="10515600" cy="1325563"/>
          </a:xfrm>
        </p:spPr>
        <p:txBody>
          <a:bodyPr>
            <a:normAutofit/>
          </a:bodyPr>
          <a:lstStyle/>
          <a:p>
            <a:r>
              <a:rPr lang="en-US"/>
              <a:t>By the numbers</a:t>
            </a:r>
            <a:endParaRPr lang="en-US" dirty="0"/>
          </a:p>
        </p:txBody>
      </p:sp>
      <p:graphicFrame>
        <p:nvGraphicFramePr>
          <p:cNvPr id="5" name="Content Placeholder 2">
            <a:extLst>
              <a:ext uri="{FF2B5EF4-FFF2-40B4-BE49-F238E27FC236}">
                <a16:creationId xmlns:a16="http://schemas.microsoft.com/office/drawing/2014/main" id="{CABE9B2B-4561-487C-207B-77D92F94CB00}"/>
              </a:ext>
            </a:extLst>
          </p:cNvPr>
          <p:cNvGraphicFramePr>
            <a:graphicFrameLocks noGrp="1"/>
          </p:cNvGraphicFramePr>
          <p:nvPr>
            <p:ph idx="1"/>
            <p:extLst>
              <p:ext uri="{D42A27DB-BD31-4B8C-83A1-F6EECF244321}">
                <p14:modId xmlns:p14="http://schemas.microsoft.com/office/powerpoint/2010/main" val="13196158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2931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D99C229-C5E4-9EF8-D3A7-2A9BB6C92FD2}"/>
              </a:ext>
            </a:extLst>
          </p:cNvPr>
          <p:cNvSpPr>
            <a:spLocks noGrp="1"/>
          </p:cNvSpPr>
          <p:nvPr>
            <p:ph type="title"/>
          </p:nvPr>
        </p:nvSpPr>
        <p:spPr>
          <a:xfrm>
            <a:off x="1137034" y="609597"/>
            <a:ext cx="9392421" cy="1330841"/>
          </a:xfrm>
        </p:spPr>
        <p:txBody>
          <a:bodyPr>
            <a:normAutofit/>
          </a:bodyPr>
          <a:lstStyle/>
          <a:p>
            <a:r>
              <a:rPr lang="en-US" dirty="0"/>
              <a:t>ACP</a:t>
            </a:r>
          </a:p>
        </p:txBody>
      </p:sp>
      <p:sp>
        <p:nvSpPr>
          <p:cNvPr id="3" name="Content Placeholder 2">
            <a:extLst>
              <a:ext uri="{FF2B5EF4-FFF2-40B4-BE49-F238E27FC236}">
                <a16:creationId xmlns:a16="http://schemas.microsoft.com/office/drawing/2014/main" id="{BF7AE22D-1EC6-D8D9-49A8-872B818A149B}"/>
              </a:ext>
            </a:extLst>
          </p:cNvPr>
          <p:cNvSpPr>
            <a:spLocks noGrp="1"/>
          </p:cNvSpPr>
          <p:nvPr>
            <p:ph idx="1"/>
          </p:nvPr>
        </p:nvSpPr>
        <p:spPr>
          <a:xfrm>
            <a:off x="1137034" y="2198362"/>
            <a:ext cx="4958966" cy="3917773"/>
          </a:xfrm>
        </p:spPr>
        <p:txBody>
          <a:bodyPr>
            <a:normAutofit/>
          </a:bodyPr>
          <a:lstStyle/>
          <a:p>
            <a:r>
              <a:rPr lang="en-US" sz="1900" dirty="0"/>
              <a:t>Need for congressional intervention</a:t>
            </a:r>
          </a:p>
          <a:p>
            <a:r>
              <a:rPr lang="en-US" sz="1900" dirty="0"/>
              <a:t>A heartbreak</a:t>
            </a:r>
          </a:p>
          <a:p>
            <a:r>
              <a:rPr lang="en-US" sz="1900" dirty="0"/>
              <a:t>People still need convincing</a:t>
            </a:r>
          </a:p>
          <a:p>
            <a:pPr lvl="1"/>
            <a:r>
              <a:rPr lang="en-US" sz="1900" dirty="0"/>
              <a:t>“Handouts”</a:t>
            </a:r>
          </a:p>
          <a:p>
            <a:pPr lvl="1"/>
            <a:r>
              <a:rPr lang="en-US" sz="1900" dirty="0"/>
              <a:t>Community partners! </a:t>
            </a:r>
          </a:p>
          <a:p>
            <a:r>
              <a:rPr lang="en-US" sz="1900" dirty="0"/>
              <a:t>Revise USF</a:t>
            </a:r>
          </a:p>
          <a:p>
            <a:r>
              <a:rPr lang="en-US" sz="1900" dirty="0"/>
              <a:t>ACP as op-ex for small ISPs?</a:t>
            </a:r>
          </a:p>
          <a:p>
            <a:r>
              <a:rPr lang="en-US" sz="1900" dirty="0"/>
              <a:t>State/County Augmentation</a:t>
            </a:r>
          </a:p>
          <a:p>
            <a:pPr lvl="1"/>
            <a:r>
              <a:rPr lang="en-US" sz="1900" dirty="0"/>
              <a:t>California Lifeline adds $19</a:t>
            </a:r>
          </a:p>
          <a:p>
            <a:pPr lvl="1"/>
            <a:r>
              <a:rPr lang="en-US" sz="1900" dirty="0"/>
              <a:t>Albemarle County, VA adds $20 to ACP</a:t>
            </a:r>
          </a:p>
        </p:txBody>
      </p:sp>
      <p:pic>
        <p:nvPicPr>
          <p:cNvPr id="4" name="Picture 3">
            <a:extLst>
              <a:ext uri="{FF2B5EF4-FFF2-40B4-BE49-F238E27FC236}">
                <a16:creationId xmlns:a16="http://schemas.microsoft.com/office/drawing/2014/main" id="{2CFFB84E-83A5-2219-729D-76909939F9BE}"/>
              </a:ext>
            </a:extLst>
          </p:cNvPr>
          <p:cNvPicPr>
            <a:picLocks noChangeAspect="1"/>
          </p:cNvPicPr>
          <p:nvPr/>
        </p:nvPicPr>
        <p:blipFill>
          <a:blip r:embed="rId2"/>
          <a:stretch>
            <a:fillRect/>
          </a:stretch>
        </p:blipFill>
        <p:spPr>
          <a:xfrm>
            <a:off x="6719367" y="2364820"/>
            <a:ext cx="4788505" cy="3396102"/>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19783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Wi-Fi logo art">
            <a:extLst>
              <a:ext uri="{FF2B5EF4-FFF2-40B4-BE49-F238E27FC236}">
                <a16:creationId xmlns:a16="http://schemas.microsoft.com/office/drawing/2014/main" id="{2E2F8DF6-0183-4462-6FB0-0B54CFEF518E}"/>
              </a:ext>
            </a:extLst>
          </p:cNvPr>
          <p:cNvPicPr>
            <a:picLocks noChangeAspect="1"/>
          </p:cNvPicPr>
          <p:nvPr/>
        </p:nvPicPr>
        <p:blipFill rotWithShape="1">
          <a:blip r:embed="rId2">
            <a:alphaModFix amt="50000"/>
          </a:blip>
          <a:srcRect t="6334" b="13309"/>
          <a:stretch/>
        </p:blipFill>
        <p:spPr>
          <a:xfrm>
            <a:off x="20" y="1"/>
            <a:ext cx="12191980" cy="6857999"/>
          </a:xfrm>
          <a:prstGeom prst="rect">
            <a:avLst/>
          </a:prstGeom>
        </p:spPr>
      </p:pic>
      <p:sp>
        <p:nvSpPr>
          <p:cNvPr id="2" name="Title 1">
            <a:extLst>
              <a:ext uri="{FF2B5EF4-FFF2-40B4-BE49-F238E27FC236}">
                <a16:creationId xmlns:a16="http://schemas.microsoft.com/office/drawing/2014/main" id="{5D89E7FC-ED27-95F9-29C9-281A67541DAC}"/>
              </a:ext>
            </a:extLst>
          </p:cNvPr>
          <p:cNvSpPr>
            <a:spLocks noGrp="1"/>
          </p:cNvSpPr>
          <p:nvPr>
            <p:ph type="title"/>
          </p:nvPr>
        </p:nvSpPr>
        <p:spPr>
          <a:xfrm>
            <a:off x="838200" y="1122362"/>
            <a:ext cx="10515600" cy="2900518"/>
          </a:xfrm>
        </p:spPr>
        <p:txBody>
          <a:bodyPr vert="horz" lIns="91440" tIns="45720" rIns="91440" bIns="45720" rtlCol="0" anchor="b">
            <a:normAutofit/>
          </a:bodyPr>
          <a:lstStyle/>
          <a:p>
            <a:pPr algn="ctr"/>
            <a:r>
              <a:rPr lang="en-US" sz="4400">
                <a:solidFill>
                  <a:srgbClr val="FFFFFF"/>
                </a:solidFill>
              </a:rPr>
              <a:t>Experimentation</a:t>
            </a:r>
          </a:p>
        </p:txBody>
      </p:sp>
      <p:sp>
        <p:nvSpPr>
          <p:cNvPr id="3" name="Text Placeholder 2">
            <a:extLst>
              <a:ext uri="{FF2B5EF4-FFF2-40B4-BE49-F238E27FC236}">
                <a16:creationId xmlns:a16="http://schemas.microsoft.com/office/drawing/2014/main" id="{B275EEBA-2CBF-6967-97D9-EC75015AA01C}"/>
              </a:ext>
            </a:extLst>
          </p:cNvPr>
          <p:cNvSpPr>
            <a:spLocks noGrp="1"/>
          </p:cNvSpPr>
          <p:nvPr>
            <p:ph type="body" idx="1"/>
          </p:nvPr>
        </p:nvSpPr>
        <p:spPr>
          <a:xfrm>
            <a:off x="838200" y="4159404"/>
            <a:ext cx="10515600" cy="1098395"/>
          </a:xfrm>
        </p:spPr>
        <p:txBody>
          <a:bodyPr vert="horz" lIns="91440" tIns="45720" rIns="91440" bIns="45720" rtlCol="0">
            <a:normAutofit/>
          </a:bodyPr>
          <a:lstStyle/>
          <a:p>
            <a:pPr algn="ctr"/>
            <a:r>
              <a:rPr lang="en-US" sz="2000">
                <a:solidFill>
                  <a:srgbClr val="FFFFFF"/>
                </a:solidFill>
              </a:rPr>
              <a:t>The future of wireless</a:t>
            </a:r>
          </a:p>
        </p:txBody>
      </p:sp>
    </p:spTree>
    <p:extLst>
      <p:ext uri="{BB962C8B-B14F-4D97-AF65-F5344CB8AC3E}">
        <p14:creationId xmlns:p14="http://schemas.microsoft.com/office/powerpoint/2010/main" val="4069885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33D509-4E6F-A00D-D26F-CBC5A8187DBA}"/>
              </a:ext>
            </a:extLst>
          </p:cNvPr>
          <p:cNvSpPr>
            <a:spLocks noGrp="1"/>
          </p:cNvSpPr>
          <p:nvPr>
            <p:ph type="title"/>
          </p:nvPr>
        </p:nvSpPr>
        <p:spPr>
          <a:xfrm>
            <a:off x="481013" y="3752849"/>
            <a:ext cx="3290887" cy="2452687"/>
          </a:xfrm>
        </p:spPr>
        <p:txBody>
          <a:bodyPr anchor="ctr">
            <a:normAutofit/>
          </a:bodyPr>
          <a:lstStyle/>
          <a:p>
            <a:r>
              <a:rPr lang="en-US" sz="3600"/>
              <a:t>Lots of debate as to the future of wireless</a:t>
            </a:r>
          </a:p>
        </p:txBody>
      </p:sp>
      <p:pic>
        <p:nvPicPr>
          <p:cNvPr id="7" name="Picture 6">
            <a:extLst>
              <a:ext uri="{FF2B5EF4-FFF2-40B4-BE49-F238E27FC236}">
                <a16:creationId xmlns:a16="http://schemas.microsoft.com/office/drawing/2014/main" id="{439F9B6B-271A-C51A-6E56-05757AFAE1A9}"/>
              </a:ext>
            </a:extLst>
          </p:cNvPr>
          <p:cNvPicPr>
            <a:picLocks noChangeAspect="1"/>
          </p:cNvPicPr>
          <p:nvPr/>
        </p:nvPicPr>
        <p:blipFill rotWithShape="1">
          <a:blip r:embed="rId2"/>
          <a:srcRect t="43869" b="498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4">
            <a:extLst>
              <a:ext uri="{FF2B5EF4-FFF2-40B4-BE49-F238E27FC236}">
                <a16:creationId xmlns:a16="http://schemas.microsoft.com/office/drawing/2014/main" id="{51B4D8A1-FC4F-0AF7-C5D2-9EE2A7ECAB77}"/>
              </a:ext>
            </a:extLst>
          </p:cNvPr>
          <p:cNvSpPr>
            <a:spLocks noGrp="1"/>
          </p:cNvSpPr>
          <p:nvPr>
            <p:ph idx="1"/>
          </p:nvPr>
        </p:nvSpPr>
        <p:spPr>
          <a:xfrm>
            <a:off x="4223982" y="3752850"/>
            <a:ext cx="7485413" cy="2452687"/>
          </a:xfrm>
        </p:spPr>
        <p:txBody>
          <a:bodyPr anchor="ctr">
            <a:normAutofit/>
          </a:bodyPr>
          <a:lstStyle/>
          <a:p>
            <a:r>
              <a:rPr lang="en-US" sz="1800"/>
              <a:t>Starlink</a:t>
            </a:r>
          </a:p>
          <a:p>
            <a:r>
              <a:rPr lang="en-US" sz="1800"/>
              <a:t>Mobile provided FWA</a:t>
            </a:r>
          </a:p>
          <a:p>
            <a:r>
              <a:rPr lang="en-US" sz="1800"/>
              <a:t>A fiber first national strategy</a:t>
            </a:r>
          </a:p>
          <a:p>
            <a:r>
              <a:rPr lang="en-US" sz="1800"/>
              <a:t>An immediate need vs. a long term strategy</a:t>
            </a:r>
          </a:p>
        </p:txBody>
      </p:sp>
      <p:sp>
        <p:nvSpPr>
          <p:cNvPr id="8" name="TextBox 7">
            <a:extLst>
              <a:ext uri="{FF2B5EF4-FFF2-40B4-BE49-F238E27FC236}">
                <a16:creationId xmlns:a16="http://schemas.microsoft.com/office/drawing/2014/main" id="{0D3C2E9B-B854-BD36-78B5-864C0895DA9F}"/>
              </a:ext>
            </a:extLst>
          </p:cNvPr>
          <p:cNvSpPr txBox="1"/>
          <p:nvPr/>
        </p:nvSpPr>
        <p:spPr>
          <a:xfrm>
            <a:off x="293098" y="6488482"/>
            <a:ext cx="3930884" cy="246221"/>
          </a:xfrm>
          <a:prstGeom prst="rect">
            <a:avLst/>
          </a:prstGeom>
          <a:noFill/>
        </p:spPr>
        <p:txBody>
          <a:bodyPr wrap="none" rtlCol="0">
            <a:spAutoFit/>
          </a:bodyPr>
          <a:lstStyle/>
          <a:p>
            <a:r>
              <a:rPr lang="en-US" sz="1000" dirty="0"/>
              <a:t>Image Credit: https://</a:t>
            </a:r>
            <a:r>
              <a:rPr lang="en-US" sz="1000" dirty="0" err="1"/>
              <a:t>www.counterpointresearch.com</a:t>
            </a:r>
            <a:r>
              <a:rPr lang="en-US" sz="1000" dirty="0"/>
              <a:t>/</a:t>
            </a:r>
            <a:r>
              <a:rPr lang="en-US" sz="1000" dirty="0" err="1"/>
              <a:t>fwa</a:t>
            </a:r>
            <a:r>
              <a:rPr lang="en-US" sz="1000" dirty="0"/>
              <a:t>-subscribers/</a:t>
            </a:r>
          </a:p>
        </p:txBody>
      </p:sp>
    </p:spTree>
    <p:extLst>
      <p:ext uri="{BB962C8B-B14F-4D97-AF65-F5344CB8AC3E}">
        <p14:creationId xmlns:p14="http://schemas.microsoft.com/office/powerpoint/2010/main" val="4056498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orn rope">
            <a:extLst>
              <a:ext uri="{FF2B5EF4-FFF2-40B4-BE49-F238E27FC236}">
                <a16:creationId xmlns:a16="http://schemas.microsoft.com/office/drawing/2014/main" id="{F280225E-8551-B473-B288-205712198665}"/>
              </a:ext>
            </a:extLst>
          </p:cNvPr>
          <p:cNvPicPr>
            <a:picLocks noChangeAspect="1"/>
          </p:cNvPicPr>
          <p:nvPr/>
        </p:nvPicPr>
        <p:blipFill rotWithShape="1">
          <a:blip r:embed="rId2">
            <a:alphaModFix amt="50000"/>
          </a:blip>
          <a:srcRect t="10020" r="-1" b="2409"/>
          <a:stretch/>
        </p:blipFill>
        <p:spPr>
          <a:xfrm>
            <a:off x="20" y="10"/>
            <a:ext cx="12188930" cy="6857990"/>
          </a:xfrm>
          <a:prstGeom prst="rect">
            <a:avLst/>
          </a:prstGeom>
        </p:spPr>
      </p:pic>
      <p:sp>
        <p:nvSpPr>
          <p:cNvPr id="2" name="Title 1">
            <a:extLst>
              <a:ext uri="{FF2B5EF4-FFF2-40B4-BE49-F238E27FC236}">
                <a16:creationId xmlns:a16="http://schemas.microsoft.com/office/drawing/2014/main" id="{A4FE98F3-EA4A-0E14-88A8-94E9888A66EE}"/>
              </a:ext>
            </a:extLst>
          </p:cNvPr>
          <p:cNvSpPr>
            <a:spLocks noGrp="1"/>
          </p:cNvSpPr>
          <p:nvPr>
            <p:ph type="title"/>
          </p:nvPr>
        </p:nvSpPr>
        <p:spPr>
          <a:xfrm>
            <a:off x="1527048" y="1124712"/>
            <a:ext cx="9144000" cy="3063240"/>
          </a:xfrm>
        </p:spPr>
        <p:txBody>
          <a:bodyPr vert="horz" lIns="91440" tIns="45720" rIns="91440" bIns="45720" rtlCol="0" anchor="b">
            <a:normAutofit/>
          </a:bodyPr>
          <a:lstStyle/>
          <a:p>
            <a:pPr algn="ctr"/>
            <a:r>
              <a:rPr lang="en-US" sz="3600" dirty="0">
                <a:solidFill>
                  <a:schemeClr val="bg1"/>
                </a:solidFill>
              </a:rPr>
              <a:t>Fiber first does not mean fiber only! </a:t>
            </a:r>
            <a:br>
              <a:rPr lang="en-US" sz="3600" dirty="0">
                <a:solidFill>
                  <a:schemeClr val="bg1"/>
                </a:solidFill>
              </a:rPr>
            </a:br>
            <a:br>
              <a:rPr lang="en-US" sz="3600" dirty="0">
                <a:solidFill>
                  <a:schemeClr val="bg1"/>
                </a:solidFill>
              </a:rPr>
            </a:br>
            <a:r>
              <a:rPr lang="en-US" sz="3600" dirty="0">
                <a:solidFill>
                  <a:schemeClr val="bg1"/>
                </a:solidFill>
              </a:rPr>
              <a:t>BUT</a:t>
            </a:r>
            <a:br>
              <a:rPr lang="en-US" sz="3600" dirty="0">
                <a:solidFill>
                  <a:schemeClr val="bg1"/>
                </a:solidFill>
              </a:rPr>
            </a:br>
            <a:br>
              <a:rPr lang="en-US" sz="3600" dirty="0">
                <a:solidFill>
                  <a:schemeClr val="bg1"/>
                </a:solidFill>
              </a:rPr>
            </a:br>
            <a:r>
              <a:rPr lang="en-US" sz="3600" dirty="0">
                <a:solidFill>
                  <a:schemeClr val="bg1"/>
                </a:solidFill>
              </a:rPr>
              <a:t>“Wireless means just one wire, less”</a:t>
            </a:r>
            <a:br>
              <a:rPr lang="en-US" sz="3600" dirty="0">
                <a:solidFill>
                  <a:schemeClr val="bg1"/>
                </a:solidFill>
              </a:rPr>
            </a:br>
            <a:endParaRPr lang="en-US" sz="3600" dirty="0">
              <a:solidFill>
                <a:schemeClr val="bg1"/>
              </a:solidFill>
            </a:endParaRPr>
          </a:p>
        </p:txBody>
      </p:sp>
      <p:sp>
        <p:nvSpPr>
          <p:cNvPr id="24"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05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hree combines harvesting wheat">
            <a:extLst>
              <a:ext uri="{FF2B5EF4-FFF2-40B4-BE49-F238E27FC236}">
                <a16:creationId xmlns:a16="http://schemas.microsoft.com/office/drawing/2014/main" id="{4B088CBB-7BB5-74BE-3528-A7DAC5846B3D}"/>
              </a:ext>
            </a:extLst>
          </p:cNvPr>
          <p:cNvPicPr>
            <a:picLocks noChangeAspect="1"/>
          </p:cNvPicPr>
          <p:nvPr/>
        </p:nvPicPr>
        <p:blipFill rotWithShape="1">
          <a:blip r:embed="rId2"/>
          <a:srcRect l="4121" r="-1" b="-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8B567B6-929D-67EB-03B2-70BC6BD7CE3A}"/>
              </a:ext>
            </a:extLst>
          </p:cNvPr>
          <p:cNvSpPr>
            <a:spLocks noGrp="1"/>
          </p:cNvSpPr>
          <p:nvPr>
            <p:ph type="title"/>
          </p:nvPr>
        </p:nvSpPr>
        <p:spPr>
          <a:xfrm>
            <a:off x="838200" y="365125"/>
            <a:ext cx="3822189" cy="1899912"/>
          </a:xfrm>
        </p:spPr>
        <p:txBody>
          <a:bodyPr>
            <a:normAutofit/>
          </a:bodyPr>
          <a:lstStyle/>
          <a:p>
            <a:r>
              <a:rPr lang="en-US" sz="4000"/>
              <a:t>The need for wireless solutions</a:t>
            </a:r>
          </a:p>
        </p:txBody>
      </p:sp>
      <p:sp>
        <p:nvSpPr>
          <p:cNvPr id="5" name="Content Placeholder 4">
            <a:extLst>
              <a:ext uri="{FF2B5EF4-FFF2-40B4-BE49-F238E27FC236}">
                <a16:creationId xmlns:a16="http://schemas.microsoft.com/office/drawing/2014/main" id="{25E66A44-9F6E-3F81-534B-968A7F969F3B}"/>
              </a:ext>
            </a:extLst>
          </p:cNvPr>
          <p:cNvSpPr>
            <a:spLocks noGrp="1"/>
          </p:cNvSpPr>
          <p:nvPr>
            <p:ph idx="1"/>
          </p:nvPr>
        </p:nvSpPr>
        <p:spPr>
          <a:xfrm>
            <a:off x="838200" y="2434201"/>
            <a:ext cx="3822189" cy="3742762"/>
          </a:xfrm>
        </p:spPr>
        <p:txBody>
          <a:bodyPr>
            <a:normAutofit/>
          </a:bodyPr>
          <a:lstStyle/>
          <a:p>
            <a:r>
              <a:rPr lang="en-US" sz="1700" dirty="0"/>
              <a:t>Globally, more people access the internet wirelessly</a:t>
            </a:r>
          </a:p>
          <a:p>
            <a:r>
              <a:rPr lang="en-US" sz="1700" dirty="0"/>
              <a:t>Wireless is particularly important for (precision) agriculture</a:t>
            </a:r>
          </a:p>
          <a:p>
            <a:pPr lvl="1"/>
            <a:r>
              <a:rPr lang="en-US" sz="1700" dirty="0"/>
              <a:t>BUT </a:t>
            </a:r>
            <a:r>
              <a:rPr lang="en-US" sz="1700" dirty="0" err="1"/>
              <a:t>mmWave</a:t>
            </a:r>
            <a:r>
              <a:rPr lang="en-US" sz="1700" dirty="0"/>
              <a:t> will not work for ag! </a:t>
            </a:r>
          </a:p>
          <a:p>
            <a:r>
              <a:rPr lang="en-US" sz="1700" dirty="0"/>
              <a:t>Wireless for automated vehicles</a:t>
            </a:r>
          </a:p>
          <a:p>
            <a:r>
              <a:rPr lang="en-US" sz="1700" dirty="0"/>
              <a:t>Wireless in times of crisis</a:t>
            </a:r>
          </a:p>
          <a:p>
            <a:r>
              <a:rPr lang="en-US" sz="1700" dirty="0"/>
              <a:t>Wireless for first responders</a:t>
            </a:r>
          </a:p>
          <a:p>
            <a:r>
              <a:rPr lang="en-US" sz="1700" dirty="0"/>
              <a:t>Wireless to bridge the gaps in rural and remote coverage in the US/Canada</a:t>
            </a:r>
          </a:p>
        </p:txBody>
      </p:sp>
    </p:spTree>
    <p:extLst>
      <p:ext uri="{BB962C8B-B14F-4D97-AF65-F5344CB8AC3E}">
        <p14:creationId xmlns:p14="http://schemas.microsoft.com/office/powerpoint/2010/main" val="645870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finger pointing on a tablet with green neon lights">
            <a:extLst>
              <a:ext uri="{FF2B5EF4-FFF2-40B4-BE49-F238E27FC236}">
                <a16:creationId xmlns:a16="http://schemas.microsoft.com/office/drawing/2014/main" id="{08E89250-006C-41E2-1937-DD97C8D2E750}"/>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4" name="Title 3">
            <a:extLst>
              <a:ext uri="{FF2B5EF4-FFF2-40B4-BE49-F238E27FC236}">
                <a16:creationId xmlns:a16="http://schemas.microsoft.com/office/drawing/2014/main" id="{CA6F56E1-0C18-8531-7175-2675C11E5182}"/>
              </a:ext>
            </a:extLst>
          </p:cNvPr>
          <p:cNvSpPr>
            <a:spLocks noGrp="1"/>
          </p:cNvSpPr>
          <p:nvPr>
            <p:ph type="title"/>
          </p:nvPr>
        </p:nvSpPr>
        <p:spPr>
          <a:xfrm>
            <a:off x="838200" y="1122362"/>
            <a:ext cx="10515600" cy="2900518"/>
          </a:xfrm>
        </p:spPr>
        <p:txBody>
          <a:bodyPr vert="horz" lIns="91440" tIns="45720" rIns="91440" bIns="45720" rtlCol="0" anchor="b">
            <a:normAutofit/>
          </a:bodyPr>
          <a:lstStyle/>
          <a:p>
            <a:pPr algn="ctr"/>
            <a:r>
              <a:rPr lang="en-US" sz="4400">
                <a:solidFill>
                  <a:srgbClr val="FFFFFF"/>
                </a:solidFill>
              </a:rPr>
              <a:t>The pressing need to continue developing wireless technology</a:t>
            </a:r>
            <a:br>
              <a:rPr lang="en-US" sz="4400">
                <a:solidFill>
                  <a:srgbClr val="FFFFFF"/>
                </a:solidFill>
              </a:rPr>
            </a:br>
            <a:endParaRPr lang="en-US" sz="4400">
              <a:solidFill>
                <a:srgbClr val="FFFFFF"/>
              </a:solidFill>
            </a:endParaRPr>
          </a:p>
        </p:txBody>
      </p:sp>
    </p:spTree>
    <p:extLst>
      <p:ext uri="{BB962C8B-B14F-4D97-AF65-F5344CB8AC3E}">
        <p14:creationId xmlns:p14="http://schemas.microsoft.com/office/powerpoint/2010/main" val="1309395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izza in a box">
            <a:extLst>
              <a:ext uri="{FF2B5EF4-FFF2-40B4-BE49-F238E27FC236}">
                <a16:creationId xmlns:a16="http://schemas.microsoft.com/office/drawing/2014/main" id="{7D044FF0-6F86-4220-F906-57E93A0528F5}"/>
              </a:ext>
            </a:extLst>
          </p:cNvPr>
          <p:cNvPicPr>
            <a:picLocks noChangeAspect="1"/>
          </p:cNvPicPr>
          <p:nvPr/>
        </p:nvPicPr>
        <p:blipFill rotWithShape="1">
          <a:blip r:embed="rId2"/>
          <a:srcRect l="40431" r="304" b="-1"/>
          <a:stretch/>
        </p:blipFill>
        <p:spPr>
          <a:xfrm>
            <a:off x="6103027" y="10"/>
            <a:ext cx="6088971" cy="6857990"/>
          </a:xfrm>
          <a:prstGeom prst="rect">
            <a:avLst/>
          </a:prstGeom>
        </p:spPr>
      </p:pic>
      <p:sp useBgFill="1">
        <p:nvSpPr>
          <p:cNvPr id="12" name="Rectangle 11">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114D21-DED1-123D-35F0-94F7B3741359}"/>
              </a:ext>
            </a:extLst>
          </p:cNvPr>
          <p:cNvSpPr>
            <a:spLocks noGrp="1"/>
          </p:cNvSpPr>
          <p:nvPr>
            <p:ph type="title"/>
          </p:nvPr>
        </p:nvSpPr>
        <p:spPr>
          <a:xfrm>
            <a:off x="761801" y="328512"/>
            <a:ext cx="4778387" cy="1628970"/>
          </a:xfrm>
        </p:spPr>
        <p:txBody>
          <a:bodyPr anchor="ctr">
            <a:normAutofit/>
          </a:bodyPr>
          <a:lstStyle/>
          <a:p>
            <a:r>
              <a:rPr lang="en-US" sz="4000"/>
              <a:t>Where else can we experiment?</a:t>
            </a:r>
          </a:p>
        </p:txBody>
      </p:sp>
      <p:sp>
        <p:nvSpPr>
          <p:cNvPr id="4" name="Content Placeholder 3">
            <a:extLst>
              <a:ext uri="{FF2B5EF4-FFF2-40B4-BE49-F238E27FC236}">
                <a16:creationId xmlns:a16="http://schemas.microsoft.com/office/drawing/2014/main" id="{EB9BBCD6-839A-8C4A-0EAD-C506A18603EA}"/>
              </a:ext>
            </a:extLst>
          </p:cNvPr>
          <p:cNvSpPr>
            <a:spLocks noGrp="1"/>
          </p:cNvSpPr>
          <p:nvPr>
            <p:ph idx="1"/>
          </p:nvPr>
        </p:nvSpPr>
        <p:spPr>
          <a:xfrm>
            <a:off x="761801" y="2884929"/>
            <a:ext cx="4659756" cy="3374137"/>
          </a:xfrm>
        </p:spPr>
        <p:txBody>
          <a:bodyPr anchor="ctr">
            <a:normAutofit/>
          </a:bodyPr>
          <a:lstStyle/>
          <a:p>
            <a:r>
              <a:rPr lang="en-US" sz="2000" dirty="0"/>
              <a:t>Where does digital learning take place?</a:t>
            </a:r>
          </a:p>
          <a:p>
            <a:pPr lvl="1"/>
            <a:r>
              <a:rPr lang="en-US" sz="2000" dirty="0"/>
              <a:t>Grocery stores</a:t>
            </a:r>
          </a:p>
          <a:p>
            <a:pPr lvl="1"/>
            <a:r>
              <a:rPr lang="en-US" sz="2000" dirty="0"/>
              <a:t>Take out pizza</a:t>
            </a:r>
          </a:p>
          <a:p>
            <a:pPr lvl="1"/>
            <a:r>
              <a:rPr lang="en-US" sz="2000" dirty="0"/>
              <a:t>Churches</a:t>
            </a:r>
          </a:p>
          <a:p>
            <a:pPr lvl="1"/>
            <a:r>
              <a:rPr lang="en-US" sz="2000" dirty="0"/>
              <a:t>Parks and outdoor spaces</a:t>
            </a:r>
          </a:p>
          <a:p>
            <a:pPr lvl="1"/>
            <a:r>
              <a:rPr lang="en-US" sz="2000" dirty="0"/>
              <a:t>On the bus</a:t>
            </a:r>
          </a:p>
        </p:txBody>
      </p:sp>
    </p:spTree>
    <p:extLst>
      <p:ext uri="{BB962C8B-B14F-4D97-AF65-F5344CB8AC3E}">
        <p14:creationId xmlns:p14="http://schemas.microsoft.com/office/powerpoint/2010/main" val="1160608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Close up of water droplets">
            <a:extLst>
              <a:ext uri="{FF2B5EF4-FFF2-40B4-BE49-F238E27FC236}">
                <a16:creationId xmlns:a16="http://schemas.microsoft.com/office/drawing/2014/main" id="{3050EB36-DD8C-082C-4702-5BBB802D9D9D}"/>
              </a:ext>
            </a:extLst>
          </p:cNvPr>
          <p:cNvPicPr>
            <a:picLocks noChangeAspect="1"/>
          </p:cNvPicPr>
          <p:nvPr/>
        </p:nvPicPr>
        <p:blipFill rotWithShape="1">
          <a:blip r:embed="rId2">
            <a:alphaModFix amt="60000"/>
          </a:blip>
          <a:srcRect t="14247" b="10753"/>
          <a:stretch/>
        </p:blipFill>
        <p:spPr>
          <a:xfrm>
            <a:off x="-1" y="10"/>
            <a:ext cx="12192001" cy="6857990"/>
          </a:xfrm>
          <a:prstGeom prst="rect">
            <a:avLst/>
          </a:prstGeom>
        </p:spPr>
      </p:pic>
      <p:sp>
        <p:nvSpPr>
          <p:cNvPr id="2" name="Title 1">
            <a:extLst>
              <a:ext uri="{FF2B5EF4-FFF2-40B4-BE49-F238E27FC236}">
                <a16:creationId xmlns:a16="http://schemas.microsoft.com/office/drawing/2014/main" id="{C8C6A18F-79A9-91B3-F54F-9743F02EC205}"/>
              </a:ext>
            </a:extLst>
          </p:cNvPr>
          <p:cNvSpPr>
            <a:spLocks noGrp="1"/>
          </p:cNvSpPr>
          <p:nvPr>
            <p:ph type="title"/>
          </p:nvPr>
        </p:nvSpPr>
        <p:spPr>
          <a:xfrm>
            <a:off x="838199" y="1671569"/>
            <a:ext cx="4155825" cy="4072044"/>
          </a:xfrm>
        </p:spPr>
        <p:txBody>
          <a:bodyPr anchor="t">
            <a:normAutofit/>
          </a:bodyPr>
          <a:lstStyle/>
          <a:p>
            <a:r>
              <a:rPr lang="en-US">
                <a:solidFill>
                  <a:srgbClr val="FFFFFF"/>
                </a:solidFill>
              </a:rPr>
              <a:t>Three claims</a:t>
            </a:r>
          </a:p>
        </p:txBody>
      </p:sp>
      <p:sp>
        <p:nvSpPr>
          <p:cNvPr id="3" name="Content Placeholder 2">
            <a:extLst>
              <a:ext uri="{FF2B5EF4-FFF2-40B4-BE49-F238E27FC236}">
                <a16:creationId xmlns:a16="http://schemas.microsoft.com/office/drawing/2014/main" id="{E67B36A7-F7C9-D003-8AB9-BDE82F89A5BC}"/>
              </a:ext>
            </a:extLst>
          </p:cNvPr>
          <p:cNvSpPr>
            <a:spLocks noGrp="1"/>
          </p:cNvSpPr>
          <p:nvPr>
            <p:ph idx="1"/>
          </p:nvPr>
        </p:nvSpPr>
        <p:spPr>
          <a:xfrm>
            <a:off x="5186551" y="1671569"/>
            <a:ext cx="6167248" cy="4072044"/>
          </a:xfrm>
        </p:spPr>
        <p:txBody>
          <a:bodyPr>
            <a:normAutofit/>
          </a:bodyPr>
          <a:lstStyle/>
          <a:p>
            <a:pPr marL="457200" indent="-457200">
              <a:buFont typeface="+mj-lt"/>
              <a:buAutoNum type="arabicPeriod"/>
            </a:pPr>
            <a:endParaRPr lang="en-US" sz="2000" dirty="0">
              <a:solidFill>
                <a:srgbClr val="FFFFFF"/>
              </a:solidFill>
            </a:endParaRPr>
          </a:p>
          <a:p>
            <a:pPr marL="457200" indent="-457200">
              <a:buFont typeface="+mj-lt"/>
              <a:buAutoNum type="arabicPeriod"/>
            </a:pPr>
            <a:r>
              <a:rPr lang="en-US" sz="2000" dirty="0">
                <a:solidFill>
                  <a:srgbClr val="FFFFFF"/>
                </a:solidFill>
              </a:rPr>
              <a:t>BEAD and DEA are the beginning, not the end of achieving digital equity</a:t>
            </a:r>
          </a:p>
          <a:p>
            <a:pPr marL="457200" indent="-457200">
              <a:buFont typeface="+mj-lt"/>
              <a:buAutoNum type="arabicPeriod"/>
            </a:pPr>
            <a:endParaRPr lang="en-US" sz="2000" dirty="0">
              <a:solidFill>
                <a:srgbClr val="FFFFFF"/>
              </a:solidFill>
            </a:endParaRPr>
          </a:p>
          <a:p>
            <a:pPr marL="457200" indent="-457200">
              <a:buFont typeface="+mj-lt"/>
              <a:buAutoNum type="arabicPeriod"/>
            </a:pPr>
            <a:r>
              <a:rPr lang="en-US" sz="2000" dirty="0">
                <a:solidFill>
                  <a:srgbClr val="FFFFFF"/>
                </a:solidFill>
              </a:rPr>
              <a:t>Digital exclusion will persist after BEAD &amp; DEA because it is tied directly to structural inequality</a:t>
            </a:r>
          </a:p>
          <a:p>
            <a:pPr marL="457200" indent="-457200">
              <a:buFont typeface="+mj-lt"/>
              <a:buAutoNum type="arabicPeriod"/>
            </a:pPr>
            <a:endParaRPr lang="en-US" sz="2000" dirty="0">
              <a:solidFill>
                <a:srgbClr val="FFFFFF"/>
              </a:solidFill>
            </a:endParaRPr>
          </a:p>
          <a:p>
            <a:pPr marL="457200" indent="-457200">
              <a:buFont typeface="+mj-lt"/>
              <a:buAutoNum type="arabicPeriod"/>
            </a:pPr>
            <a:r>
              <a:rPr lang="en-US" sz="2000" dirty="0">
                <a:solidFill>
                  <a:srgbClr val="FFFFFF"/>
                </a:solidFill>
              </a:rPr>
              <a:t>We need to be thinking long term about digital equity &amp; inclusion</a:t>
            </a:r>
          </a:p>
          <a:p>
            <a:pPr marL="457200" indent="-457200">
              <a:buFont typeface="+mj-lt"/>
              <a:buAutoNum type="arabicPeriod"/>
            </a:pPr>
            <a:endParaRPr lang="en-US" sz="2000" dirty="0">
              <a:solidFill>
                <a:srgbClr val="FFFFFF"/>
              </a:solidFill>
            </a:endParaRPr>
          </a:p>
        </p:txBody>
      </p:sp>
    </p:spTree>
    <p:extLst>
      <p:ext uri="{BB962C8B-B14F-4D97-AF65-F5344CB8AC3E}">
        <p14:creationId xmlns:p14="http://schemas.microsoft.com/office/powerpoint/2010/main" val="2622890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BE2D66D-1A07-688A-67E9-A22C14801557}"/>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1FCC0380-F36D-2275-824F-39C5D62585C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Concluding Questions </a:t>
            </a:r>
          </a:p>
        </p:txBody>
      </p:sp>
    </p:spTree>
    <p:extLst>
      <p:ext uri="{BB962C8B-B14F-4D97-AF65-F5344CB8AC3E}">
        <p14:creationId xmlns:p14="http://schemas.microsoft.com/office/powerpoint/2010/main" val="574869107"/>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reading a book with a dog&#10;&#10;Description automatically generated">
            <a:extLst>
              <a:ext uri="{FF2B5EF4-FFF2-40B4-BE49-F238E27FC236}">
                <a16:creationId xmlns:a16="http://schemas.microsoft.com/office/drawing/2014/main" id="{1B74891F-7C94-C3DF-AB29-3D3ADFE3503D}"/>
              </a:ext>
            </a:extLst>
          </p:cNvPr>
          <p:cNvPicPr>
            <a:picLocks noChangeAspect="1"/>
          </p:cNvPicPr>
          <p:nvPr/>
        </p:nvPicPr>
        <p:blipFill rotWithShape="1">
          <a:blip r:embed="rId2"/>
          <a:srcRect l="6359" r="27052"/>
          <a:stretch/>
        </p:blipFill>
        <p:spPr>
          <a:xfrm>
            <a:off x="6103027" y="10"/>
            <a:ext cx="6088971" cy="6857990"/>
          </a:xfrm>
          <a:prstGeom prst="rect">
            <a:avLst/>
          </a:prstGeom>
        </p:spPr>
      </p:pic>
      <p:sp useBgFill="1">
        <p:nvSpPr>
          <p:cNvPr id="33" name="Rectangle 32">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22CD1-3631-5889-867F-1D87A59BFBF8}"/>
              </a:ext>
            </a:extLst>
          </p:cNvPr>
          <p:cNvSpPr>
            <a:spLocks noGrp="1"/>
          </p:cNvSpPr>
          <p:nvPr>
            <p:ph type="title"/>
          </p:nvPr>
        </p:nvSpPr>
        <p:spPr>
          <a:xfrm>
            <a:off x="761801" y="328512"/>
            <a:ext cx="4778387" cy="1628970"/>
          </a:xfrm>
        </p:spPr>
        <p:txBody>
          <a:bodyPr anchor="ctr">
            <a:normAutofit/>
          </a:bodyPr>
          <a:lstStyle/>
          <a:p>
            <a:r>
              <a:rPr lang="en-US" sz="4000"/>
              <a:t>Thoughts for conversation</a:t>
            </a:r>
          </a:p>
        </p:txBody>
      </p:sp>
      <p:graphicFrame>
        <p:nvGraphicFramePr>
          <p:cNvPr id="5" name="Content Placeholder 2">
            <a:extLst>
              <a:ext uri="{FF2B5EF4-FFF2-40B4-BE49-F238E27FC236}">
                <a16:creationId xmlns:a16="http://schemas.microsoft.com/office/drawing/2014/main" id="{E3C1BAFF-F697-9D56-D9A6-74484A371C09}"/>
              </a:ext>
            </a:extLst>
          </p:cNvPr>
          <p:cNvGraphicFramePr>
            <a:graphicFrameLocks noGrp="1"/>
          </p:cNvGraphicFramePr>
          <p:nvPr>
            <p:ph idx="1"/>
            <p:extLst>
              <p:ext uri="{D42A27DB-BD31-4B8C-83A1-F6EECF244321}">
                <p14:modId xmlns:p14="http://schemas.microsoft.com/office/powerpoint/2010/main" val="1018147489"/>
              </p:ext>
            </p:extLst>
          </p:nvPr>
        </p:nvGraphicFramePr>
        <p:xfrm>
          <a:off x="761801" y="2884929"/>
          <a:ext cx="4659756" cy="3374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4002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3BBEA1-F0F7-B85A-C672-F1119EA770CD}"/>
              </a:ext>
            </a:extLst>
          </p:cNvPr>
          <p:cNvSpPr>
            <a:spLocks noGrp="1"/>
          </p:cNvSpPr>
          <p:nvPr>
            <p:ph type="title"/>
          </p:nvPr>
        </p:nvSpPr>
        <p:spPr>
          <a:xfrm>
            <a:off x="630936" y="639520"/>
            <a:ext cx="3429000" cy="1719072"/>
          </a:xfrm>
        </p:spPr>
        <p:txBody>
          <a:bodyPr anchor="b">
            <a:normAutofit/>
          </a:bodyPr>
          <a:lstStyle/>
          <a:p>
            <a:r>
              <a:rPr lang="en-US" sz="5400"/>
              <a:t>Why?</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C133C4-06F7-0FB4-6A13-FD13292FCE3B}"/>
              </a:ext>
            </a:extLst>
          </p:cNvPr>
          <p:cNvSpPr>
            <a:spLocks noGrp="1"/>
          </p:cNvSpPr>
          <p:nvPr>
            <p:ph idx="1"/>
          </p:nvPr>
        </p:nvSpPr>
        <p:spPr>
          <a:xfrm>
            <a:off x="630936" y="2807208"/>
            <a:ext cx="3429000" cy="3410712"/>
          </a:xfrm>
        </p:spPr>
        <p:txBody>
          <a:bodyPr anchor="t">
            <a:normAutofit/>
          </a:bodyPr>
          <a:lstStyle/>
          <a:p>
            <a:r>
              <a:rPr lang="en-US" sz="1500"/>
              <a:t>Digital technologies will always arrive at urban and wealthy areas first</a:t>
            </a:r>
          </a:p>
          <a:p>
            <a:r>
              <a:rPr lang="en-US" sz="1500"/>
              <a:t>Digital education evolves </a:t>
            </a:r>
          </a:p>
          <a:p>
            <a:pPr lvl="1"/>
            <a:r>
              <a:rPr lang="en-US" sz="1500"/>
              <a:t>What matters at 15 is different from what matters at 65</a:t>
            </a:r>
          </a:p>
          <a:p>
            <a:r>
              <a:rPr lang="en-US" sz="1500"/>
              <a:t>Technological development doesn’t stop with IIJA</a:t>
            </a:r>
          </a:p>
          <a:p>
            <a:r>
              <a:rPr lang="en-US" sz="1500"/>
              <a:t>Affordability will always be a challenge</a:t>
            </a:r>
          </a:p>
          <a:p>
            <a:r>
              <a:rPr lang="en-US" sz="1500"/>
              <a:t>Digital exclusion maps on to other socio-economic exclusions</a:t>
            </a:r>
          </a:p>
          <a:p>
            <a:pPr lvl="1"/>
            <a:r>
              <a:rPr lang="en-US" sz="1500"/>
              <a:t>Think: who is most likely </a:t>
            </a:r>
            <a:r>
              <a:rPr lang="en-US" sz="1500" i="1"/>
              <a:t>not</a:t>
            </a:r>
            <a:r>
              <a:rPr lang="en-US" sz="1500"/>
              <a:t> to be connected?</a:t>
            </a:r>
          </a:p>
        </p:txBody>
      </p:sp>
      <p:pic>
        <p:nvPicPr>
          <p:cNvPr id="5" name="Picture 4">
            <a:extLst>
              <a:ext uri="{FF2B5EF4-FFF2-40B4-BE49-F238E27FC236}">
                <a16:creationId xmlns:a16="http://schemas.microsoft.com/office/drawing/2014/main" id="{A82E1B0D-12A6-B891-B57C-BCE34630C539}"/>
              </a:ext>
            </a:extLst>
          </p:cNvPr>
          <p:cNvPicPr>
            <a:picLocks noChangeAspect="1"/>
          </p:cNvPicPr>
          <p:nvPr/>
        </p:nvPicPr>
        <p:blipFill>
          <a:blip r:embed="rId2"/>
          <a:stretch>
            <a:fillRect/>
          </a:stretch>
        </p:blipFill>
        <p:spPr>
          <a:xfrm>
            <a:off x="4654296" y="1495127"/>
            <a:ext cx="6903720" cy="3867746"/>
          </a:xfrm>
          <a:prstGeom prst="rect">
            <a:avLst/>
          </a:prstGeom>
        </p:spPr>
      </p:pic>
    </p:spTree>
    <p:extLst>
      <p:ext uri="{BB962C8B-B14F-4D97-AF65-F5344CB8AC3E}">
        <p14:creationId xmlns:p14="http://schemas.microsoft.com/office/powerpoint/2010/main" val="113597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A0D403-1C5F-6F80-3F90-6F50FD8A571B}"/>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Three themes</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A75CE15-1835-26C7-BAD7-DE208758CD33}"/>
              </a:ext>
            </a:extLst>
          </p:cNvPr>
          <p:cNvGraphicFramePr>
            <a:graphicFrameLocks noGrp="1"/>
          </p:cNvGraphicFramePr>
          <p:nvPr>
            <p:ph idx="1"/>
            <p:extLst>
              <p:ext uri="{D42A27DB-BD31-4B8C-83A1-F6EECF244321}">
                <p14:modId xmlns:p14="http://schemas.microsoft.com/office/powerpoint/2010/main" val="230881499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945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12F383F-B981-4BC3-9E2B-7BE938CE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40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AA485AD-076E-4077-A6E6-C3C9F0C39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088DBDF-80D5-4FC0-8A54-9D660B728D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17" name="Rectangle 16">
            <a:extLst>
              <a:ext uri="{FF2B5EF4-FFF2-40B4-BE49-F238E27FC236}">
                <a16:creationId xmlns:a16="http://schemas.microsoft.com/office/drawing/2014/main" id="{58D235B8-3D10-493F-88AC-84BB404C1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6A5E6D5F-118E-288E-B080-BA95CA7CC768}"/>
              </a:ext>
            </a:extLst>
          </p:cNvPr>
          <p:cNvPicPr>
            <a:picLocks noChangeAspect="1"/>
          </p:cNvPicPr>
          <p:nvPr/>
        </p:nvPicPr>
        <p:blipFill rotWithShape="1">
          <a:blip r:embed="rId3">
            <a:alphaModFix amt="60000"/>
          </a:blip>
          <a:srcRect r="25"/>
          <a:stretch/>
        </p:blipFill>
        <p:spPr>
          <a:xfrm>
            <a:off x="20" y="10"/>
            <a:ext cx="12188932" cy="6857990"/>
          </a:xfrm>
          <a:prstGeom prst="rect">
            <a:avLst/>
          </a:prstGeom>
        </p:spPr>
      </p:pic>
      <p:sp>
        <p:nvSpPr>
          <p:cNvPr id="2" name="Title 1">
            <a:extLst>
              <a:ext uri="{FF2B5EF4-FFF2-40B4-BE49-F238E27FC236}">
                <a16:creationId xmlns:a16="http://schemas.microsoft.com/office/drawing/2014/main" id="{B7397A98-0439-BA61-3A4C-D22E7E733343}"/>
              </a:ext>
            </a:extLst>
          </p:cNvPr>
          <p:cNvSpPr>
            <a:spLocks noGrp="1"/>
          </p:cNvSpPr>
          <p:nvPr>
            <p:ph type="title"/>
          </p:nvPr>
        </p:nvSpPr>
        <p:spPr>
          <a:xfrm>
            <a:off x="1185503" y="3512262"/>
            <a:ext cx="9801082" cy="1675466"/>
          </a:xfrm>
        </p:spPr>
        <p:txBody>
          <a:bodyPr vert="horz" lIns="91440" tIns="45720" rIns="91440" bIns="45720" rtlCol="0" anchor="t">
            <a:normAutofit/>
          </a:bodyPr>
          <a:lstStyle/>
          <a:p>
            <a:pPr algn="ctr"/>
            <a:r>
              <a:rPr lang="en-US" sz="4800">
                <a:solidFill>
                  <a:srgbClr val="FFFFFF"/>
                </a:solidFill>
              </a:rPr>
              <a:t>Sustainability</a:t>
            </a:r>
          </a:p>
        </p:txBody>
      </p:sp>
      <p:sp>
        <p:nvSpPr>
          <p:cNvPr id="7" name="Text Placeholder 2">
            <a:extLst>
              <a:ext uri="{FF2B5EF4-FFF2-40B4-BE49-F238E27FC236}">
                <a16:creationId xmlns:a16="http://schemas.microsoft.com/office/drawing/2014/main" id="{4D0BE45D-3199-9A10-D613-9D4135C6D51D}"/>
              </a:ext>
            </a:extLst>
          </p:cNvPr>
          <p:cNvSpPr>
            <a:spLocks noGrp="1"/>
          </p:cNvSpPr>
          <p:nvPr>
            <p:ph type="body" idx="1"/>
          </p:nvPr>
        </p:nvSpPr>
        <p:spPr/>
        <p:txBody>
          <a:bodyPr vert="horz" lIns="91440" tIns="45720" rIns="91440" bIns="45720" rtlCol="0" anchor="b">
            <a:normAutofit/>
          </a:bodyPr>
          <a:lstStyle/>
          <a:p>
            <a:pPr algn="ctr"/>
            <a:r>
              <a:rPr lang="en-US" sz="2000" dirty="0">
                <a:solidFill>
                  <a:srgbClr val="FFFFFF"/>
                </a:solidFill>
              </a:rPr>
              <a:t>Economics, Networks, Programs</a:t>
            </a:r>
          </a:p>
        </p:txBody>
      </p:sp>
    </p:spTree>
    <p:extLst>
      <p:ext uri="{BB962C8B-B14F-4D97-AF65-F5344CB8AC3E}">
        <p14:creationId xmlns:p14="http://schemas.microsoft.com/office/powerpoint/2010/main" val="118250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lectronics protoboard">
            <a:extLst>
              <a:ext uri="{FF2B5EF4-FFF2-40B4-BE49-F238E27FC236}">
                <a16:creationId xmlns:a16="http://schemas.microsoft.com/office/drawing/2014/main" id="{06C6D2AD-DA5A-760E-AF90-B2B9A1FAD9DF}"/>
              </a:ext>
            </a:extLst>
          </p:cNvPr>
          <p:cNvPicPr>
            <a:picLocks noChangeAspect="1"/>
          </p:cNvPicPr>
          <p:nvPr/>
        </p:nvPicPr>
        <p:blipFill rotWithShape="1">
          <a:blip r:embed="rId2">
            <a:alphaModFix amt="40000"/>
          </a:blip>
          <a:srcRect t="15730"/>
          <a:stretch/>
        </p:blipFill>
        <p:spPr>
          <a:xfrm>
            <a:off x="20" y="10"/>
            <a:ext cx="12191979" cy="6857990"/>
          </a:xfrm>
          <a:prstGeom prst="rect">
            <a:avLst/>
          </a:prstGeom>
        </p:spPr>
      </p:pic>
      <p:sp>
        <p:nvSpPr>
          <p:cNvPr id="4" name="Title 3">
            <a:extLst>
              <a:ext uri="{FF2B5EF4-FFF2-40B4-BE49-F238E27FC236}">
                <a16:creationId xmlns:a16="http://schemas.microsoft.com/office/drawing/2014/main" id="{215F21A2-65AA-B581-4220-70E94A94F8EB}"/>
              </a:ext>
            </a:extLst>
          </p:cNvPr>
          <p:cNvSpPr>
            <a:spLocks noGrp="1"/>
          </p:cNvSpPr>
          <p:nvPr>
            <p:ph type="title"/>
          </p:nvPr>
        </p:nvSpPr>
        <p:spPr>
          <a:xfrm>
            <a:off x="838200" y="365125"/>
            <a:ext cx="10515600" cy="1325563"/>
          </a:xfrm>
        </p:spPr>
        <p:txBody>
          <a:bodyPr>
            <a:normAutofit/>
          </a:bodyPr>
          <a:lstStyle/>
          <a:p>
            <a:r>
              <a:rPr lang="en-US" sz="5400">
                <a:solidFill>
                  <a:schemeClr val="bg1"/>
                </a:solidFill>
              </a:rPr>
              <a:t>Economics</a:t>
            </a:r>
          </a:p>
        </p:txBody>
      </p:sp>
      <p:sp>
        <p:nvSpPr>
          <p:cNvPr id="24"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44916F9-BE8D-74FF-4F79-7C969A476981}"/>
              </a:ext>
            </a:extLst>
          </p:cNvPr>
          <p:cNvSpPr>
            <a:spLocks noGrp="1"/>
          </p:cNvSpPr>
          <p:nvPr>
            <p:ph idx="1"/>
          </p:nvPr>
        </p:nvSpPr>
        <p:spPr>
          <a:xfrm>
            <a:off x="838200" y="2004446"/>
            <a:ext cx="10515600" cy="4176897"/>
          </a:xfrm>
        </p:spPr>
        <p:txBody>
          <a:bodyPr>
            <a:normAutofit/>
          </a:bodyPr>
          <a:lstStyle/>
          <a:p>
            <a:r>
              <a:rPr lang="en-US" sz="2200">
                <a:solidFill>
                  <a:schemeClr val="bg1"/>
                </a:solidFill>
              </a:rPr>
              <a:t>BEAD represents the largest public investment in broadband in terms of capital expenditures</a:t>
            </a:r>
          </a:p>
          <a:p>
            <a:r>
              <a:rPr lang="en-US" sz="2200">
                <a:solidFill>
                  <a:schemeClr val="bg1"/>
                </a:solidFill>
              </a:rPr>
              <a:t>What about operational expenditures?</a:t>
            </a:r>
          </a:p>
          <a:p>
            <a:r>
              <a:rPr lang="en-US" sz="2200">
                <a:solidFill>
                  <a:schemeClr val="bg1"/>
                </a:solidFill>
              </a:rPr>
              <a:t>What happens when the wires are in the ground?</a:t>
            </a:r>
          </a:p>
        </p:txBody>
      </p:sp>
    </p:spTree>
    <p:extLst>
      <p:ext uri="{BB962C8B-B14F-4D97-AF65-F5344CB8AC3E}">
        <p14:creationId xmlns:p14="http://schemas.microsoft.com/office/powerpoint/2010/main" val="3939657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descr="A squirrel eating a string&#10;&#10;Description automatically generated">
            <a:extLst>
              <a:ext uri="{FF2B5EF4-FFF2-40B4-BE49-F238E27FC236}">
                <a16:creationId xmlns:a16="http://schemas.microsoft.com/office/drawing/2014/main" id="{C9E62258-D3D4-878E-3F41-D005FC95DF8C}"/>
              </a:ext>
            </a:extLst>
          </p:cNvPr>
          <p:cNvPicPr>
            <a:picLocks noChangeAspect="1"/>
          </p:cNvPicPr>
          <p:nvPr/>
        </p:nvPicPr>
        <p:blipFill rotWithShape="1">
          <a:blip r:embed="rId2">
            <a:alphaModFix amt="60000"/>
          </a:blip>
          <a:srcRect l="4444" r="1" b="1"/>
          <a:stretch/>
        </p:blipFill>
        <p:spPr>
          <a:xfrm>
            <a:off x="-1" y="10"/>
            <a:ext cx="12192001" cy="6857990"/>
          </a:xfrm>
          <a:prstGeom prst="rect">
            <a:avLst/>
          </a:prstGeom>
        </p:spPr>
      </p:pic>
      <p:sp>
        <p:nvSpPr>
          <p:cNvPr id="2" name="Title 1">
            <a:extLst>
              <a:ext uri="{FF2B5EF4-FFF2-40B4-BE49-F238E27FC236}">
                <a16:creationId xmlns:a16="http://schemas.microsoft.com/office/drawing/2014/main" id="{51C304BB-6969-6799-2C15-B103A9FCF697}"/>
              </a:ext>
            </a:extLst>
          </p:cNvPr>
          <p:cNvSpPr>
            <a:spLocks noGrp="1"/>
          </p:cNvSpPr>
          <p:nvPr>
            <p:ph type="title"/>
          </p:nvPr>
        </p:nvSpPr>
        <p:spPr>
          <a:xfrm>
            <a:off x="1198181" y="728906"/>
            <a:ext cx="9792471" cy="2057037"/>
          </a:xfrm>
        </p:spPr>
        <p:txBody>
          <a:bodyPr>
            <a:normAutofit/>
          </a:bodyPr>
          <a:lstStyle/>
          <a:p>
            <a:r>
              <a:rPr lang="en-US">
                <a:solidFill>
                  <a:srgbClr val="FFFFFF"/>
                </a:solidFill>
              </a:rPr>
              <a:t>Lots of questions, few answers</a:t>
            </a:r>
          </a:p>
        </p:txBody>
      </p:sp>
      <p:sp>
        <p:nvSpPr>
          <p:cNvPr id="3" name="Content Placeholder 2">
            <a:extLst>
              <a:ext uri="{FF2B5EF4-FFF2-40B4-BE49-F238E27FC236}">
                <a16:creationId xmlns:a16="http://schemas.microsoft.com/office/drawing/2014/main" id="{F56ADC28-CB9E-954B-83E6-E7CFFDCC63D1}"/>
              </a:ext>
            </a:extLst>
          </p:cNvPr>
          <p:cNvSpPr>
            <a:spLocks noGrp="1"/>
          </p:cNvSpPr>
          <p:nvPr>
            <p:ph idx="1"/>
          </p:nvPr>
        </p:nvSpPr>
        <p:spPr>
          <a:xfrm>
            <a:off x="1198181" y="2957665"/>
            <a:ext cx="9792471" cy="3171423"/>
          </a:xfrm>
        </p:spPr>
        <p:txBody>
          <a:bodyPr>
            <a:normAutofit/>
          </a:bodyPr>
          <a:lstStyle/>
          <a:p>
            <a:r>
              <a:rPr lang="en-US" sz="2000" dirty="0">
                <a:solidFill>
                  <a:srgbClr val="FFFFFF"/>
                </a:solidFill>
              </a:rPr>
              <a:t>Questions about future op-ex costs</a:t>
            </a:r>
          </a:p>
          <a:p>
            <a:pPr lvl="1"/>
            <a:r>
              <a:rPr lang="en-US" sz="2000" dirty="0">
                <a:solidFill>
                  <a:srgbClr val="FFFFFF"/>
                </a:solidFill>
              </a:rPr>
              <a:t>Damage to fiber networks (squirrels, winters, cars)</a:t>
            </a:r>
          </a:p>
          <a:p>
            <a:pPr lvl="1"/>
            <a:r>
              <a:rPr lang="en-US" sz="2000" dirty="0">
                <a:solidFill>
                  <a:srgbClr val="FFFFFF"/>
                </a:solidFill>
              </a:rPr>
              <a:t>Technical and customer service (outsource or in house?)</a:t>
            </a:r>
          </a:p>
          <a:p>
            <a:pPr lvl="1"/>
            <a:r>
              <a:rPr lang="en-US" sz="2000" dirty="0">
                <a:solidFill>
                  <a:srgbClr val="FFFFFF"/>
                </a:solidFill>
              </a:rPr>
              <a:t>Inflation</a:t>
            </a:r>
          </a:p>
          <a:p>
            <a:pPr lvl="1"/>
            <a:r>
              <a:rPr lang="en-US" sz="2000" dirty="0">
                <a:solidFill>
                  <a:srgbClr val="FFFFFF"/>
                </a:solidFill>
              </a:rPr>
              <a:t>Poles</a:t>
            </a:r>
          </a:p>
        </p:txBody>
      </p:sp>
      <p:sp>
        <p:nvSpPr>
          <p:cNvPr id="7" name="TextBox 6">
            <a:extLst>
              <a:ext uri="{FF2B5EF4-FFF2-40B4-BE49-F238E27FC236}">
                <a16:creationId xmlns:a16="http://schemas.microsoft.com/office/drawing/2014/main" id="{365D7D89-9BFE-F9AE-4914-EAA350DB8EB9}"/>
              </a:ext>
            </a:extLst>
          </p:cNvPr>
          <p:cNvSpPr txBox="1"/>
          <p:nvPr/>
        </p:nvSpPr>
        <p:spPr>
          <a:xfrm>
            <a:off x="0" y="6471414"/>
            <a:ext cx="11370501" cy="276999"/>
          </a:xfrm>
          <a:prstGeom prst="rect">
            <a:avLst/>
          </a:prstGeom>
          <a:noFill/>
        </p:spPr>
        <p:txBody>
          <a:bodyPr wrap="square">
            <a:spAutoFit/>
          </a:bodyPr>
          <a:lstStyle/>
          <a:p>
            <a:pPr>
              <a:spcAft>
                <a:spcPts val="600"/>
              </a:spcAft>
            </a:pPr>
            <a:r>
              <a:rPr lang="en-US" sz="1200" dirty="0">
                <a:solidFill>
                  <a:schemeClr val="bg1"/>
                </a:solidFill>
              </a:rPr>
              <a:t>Image credit: https://</a:t>
            </a:r>
            <a:r>
              <a:rPr lang="en-US" sz="1200" dirty="0" err="1">
                <a:solidFill>
                  <a:schemeClr val="bg1"/>
                </a:solidFill>
              </a:rPr>
              <a:t>www.theatlantic.com</a:t>
            </a:r>
            <a:r>
              <a:rPr lang="en-US" sz="1200" dirty="0">
                <a:solidFill>
                  <a:schemeClr val="bg1"/>
                </a:solidFill>
              </a:rPr>
              <a:t>/technology/archive/2011/08/squirrels-do-17-of-the-damage-to-fiber-optic-network/243319/</a:t>
            </a:r>
          </a:p>
        </p:txBody>
      </p:sp>
    </p:spTree>
    <p:extLst>
      <p:ext uri="{BB962C8B-B14F-4D97-AF65-F5344CB8AC3E}">
        <p14:creationId xmlns:p14="http://schemas.microsoft.com/office/powerpoint/2010/main" val="2015585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8D41CF8-5232-42BC-8D05-AFEDE215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rtoon of an octopus&#10;&#10;Description automatically generated">
            <a:extLst>
              <a:ext uri="{FF2B5EF4-FFF2-40B4-BE49-F238E27FC236}">
                <a16:creationId xmlns:a16="http://schemas.microsoft.com/office/drawing/2014/main" id="{3F248B79-B5EA-A385-652B-AF0082C5EC8F}"/>
              </a:ext>
            </a:extLst>
          </p:cNvPr>
          <p:cNvPicPr>
            <a:picLocks noChangeAspect="1"/>
          </p:cNvPicPr>
          <p:nvPr/>
        </p:nvPicPr>
        <p:blipFill rotWithShape="1">
          <a:blip r:embed="rId2"/>
          <a:srcRect t="13984" r="-2" b="21660"/>
          <a:stretch/>
        </p:blipFill>
        <p:spPr>
          <a:xfrm>
            <a:off x="1157288" y="2720975"/>
            <a:ext cx="3871913" cy="2574925"/>
          </a:xfrm>
          <a:prstGeom prst="rect">
            <a:avLst/>
          </a:prstGeom>
        </p:spPr>
      </p:pic>
      <p:pic>
        <p:nvPicPr>
          <p:cNvPr id="8" name="Content Placeholder 7" descr="A diagram of different brands&#10;&#10;Description automatically generated">
            <a:extLst>
              <a:ext uri="{FF2B5EF4-FFF2-40B4-BE49-F238E27FC236}">
                <a16:creationId xmlns:a16="http://schemas.microsoft.com/office/drawing/2014/main" id="{7D593110-C814-E437-8F3D-8E8558C2ECF2}"/>
              </a:ext>
            </a:extLst>
          </p:cNvPr>
          <p:cNvPicPr>
            <a:picLocks noGrp="1" noChangeAspect="1"/>
          </p:cNvPicPr>
          <p:nvPr>
            <p:ph idx="1"/>
          </p:nvPr>
        </p:nvPicPr>
        <p:blipFill>
          <a:blip r:embed="rId3"/>
          <a:stretch>
            <a:fillRect/>
          </a:stretch>
        </p:blipFill>
        <p:spPr>
          <a:xfrm>
            <a:off x="5097463" y="2720975"/>
            <a:ext cx="5935663" cy="2574925"/>
          </a:xfrm>
        </p:spPr>
      </p:pic>
      <p:sp>
        <p:nvSpPr>
          <p:cNvPr id="2" name="Title 1">
            <a:extLst>
              <a:ext uri="{FF2B5EF4-FFF2-40B4-BE49-F238E27FC236}">
                <a16:creationId xmlns:a16="http://schemas.microsoft.com/office/drawing/2014/main" id="{7090855C-26EB-AEE2-847E-D77755E49AFE}"/>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2100" b="1" kern="1200" dirty="0">
                <a:solidFill>
                  <a:schemeClr val="tx1"/>
                </a:solidFill>
                <a:latin typeface="+mj-lt"/>
                <a:ea typeface="+mj-ea"/>
                <a:cs typeface="+mj-cs"/>
              </a:rPr>
              <a:t>The Octopus: History Repeating?</a:t>
            </a: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Will we see mass amounts of industry consolidation following BEAD and VC expenditures?</a:t>
            </a:r>
            <a:br>
              <a:rPr lang="en-US" sz="2100" kern="1200" dirty="0">
                <a:solidFill>
                  <a:schemeClr val="tx1"/>
                </a:solidFill>
                <a:latin typeface="+mj-lt"/>
                <a:ea typeface="+mj-ea"/>
                <a:cs typeface="+mj-cs"/>
              </a:rPr>
            </a:br>
            <a:endParaRPr lang="en-US" sz="2100" kern="1200" dirty="0">
              <a:solidFill>
                <a:schemeClr val="tx1"/>
              </a:solidFill>
              <a:latin typeface="+mj-lt"/>
              <a:ea typeface="+mj-ea"/>
              <a:cs typeface="+mj-cs"/>
            </a:endParaRPr>
          </a:p>
        </p:txBody>
      </p:sp>
      <p:sp>
        <p:nvSpPr>
          <p:cNvPr id="9" name="TextBox 8">
            <a:extLst>
              <a:ext uri="{FF2B5EF4-FFF2-40B4-BE49-F238E27FC236}">
                <a16:creationId xmlns:a16="http://schemas.microsoft.com/office/drawing/2014/main" id="{A8035F38-05B5-ABBA-7940-DE8A10B2EDED}"/>
              </a:ext>
            </a:extLst>
          </p:cNvPr>
          <p:cNvSpPr txBox="1"/>
          <p:nvPr/>
        </p:nvSpPr>
        <p:spPr>
          <a:xfrm>
            <a:off x="964504" y="5818742"/>
            <a:ext cx="5803768" cy="276999"/>
          </a:xfrm>
          <a:prstGeom prst="rect">
            <a:avLst/>
          </a:prstGeom>
          <a:noFill/>
        </p:spPr>
        <p:txBody>
          <a:bodyPr wrap="none" rtlCol="0">
            <a:spAutoFit/>
          </a:bodyPr>
          <a:lstStyle/>
          <a:p>
            <a:r>
              <a:rPr lang="en-US" sz="1200" dirty="0"/>
              <a:t>Image credit: http://</a:t>
            </a:r>
            <a:r>
              <a:rPr lang="en-US" sz="1200" dirty="0" err="1"/>
              <a:t>coolinfographics.squarespace.com</a:t>
            </a:r>
            <a:r>
              <a:rPr lang="en-US" sz="1200" dirty="0"/>
              <a:t>/blog/2007/9/21/</a:t>
            </a:r>
            <a:r>
              <a:rPr lang="en-US" sz="1200" dirty="0" err="1"/>
              <a:t>att</a:t>
            </a:r>
            <a:r>
              <a:rPr lang="en-US" sz="1200" dirty="0"/>
              <a:t>-a-</a:t>
            </a:r>
            <a:r>
              <a:rPr lang="en-US" sz="1200" dirty="0" err="1"/>
              <a:t>history.html</a:t>
            </a:r>
            <a:endParaRPr lang="en-US" sz="1200" dirty="0"/>
          </a:p>
        </p:txBody>
      </p:sp>
    </p:spTree>
    <p:extLst>
      <p:ext uri="{BB962C8B-B14F-4D97-AF65-F5344CB8AC3E}">
        <p14:creationId xmlns:p14="http://schemas.microsoft.com/office/powerpoint/2010/main" val="2052583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TotalTime>
  <Words>1416</Words>
  <Application>Microsoft Macintosh PowerPoint</Application>
  <PresentationFormat>Widescreen</PresentationFormat>
  <Paragraphs>167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Verdana</vt:lpstr>
      <vt:lpstr>Office Theme</vt:lpstr>
      <vt:lpstr>Broadband after BEAD: Planning for a digitally inclusive future</vt:lpstr>
      <vt:lpstr>Who am I?</vt:lpstr>
      <vt:lpstr>Three claims</vt:lpstr>
      <vt:lpstr>Why?</vt:lpstr>
      <vt:lpstr>Three themes</vt:lpstr>
      <vt:lpstr>Sustainability</vt:lpstr>
      <vt:lpstr>Economics</vt:lpstr>
      <vt:lpstr>Lots of questions, few answers</vt:lpstr>
      <vt:lpstr>The Octopus: History Repeating? Will we see mass amounts of industry consolidation following BEAD and VC expenditures? </vt:lpstr>
      <vt:lpstr>Network Sustainability</vt:lpstr>
      <vt:lpstr>Electric Vehicles</vt:lpstr>
      <vt:lpstr>Future Proof Networks</vt:lpstr>
      <vt:lpstr>Microtrenching and Buried Cable</vt:lpstr>
      <vt:lpstr>Dig Once</vt:lpstr>
      <vt:lpstr>California Assembly Bill No. 41 2021 </vt:lpstr>
      <vt:lpstr>Sustainability in digital inclusion</vt:lpstr>
      <vt:lpstr>Redundancy </vt:lpstr>
      <vt:lpstr>“Overbuilding”</vt:lpstr>
      <vt:lpstr>Lessons from the Great White North</vt:lpstr>
      <vt:lpstr>Sallet (2019)</vt:lpstr>
      <vt:lpstr>Program inoperability</vt:lpstr>
      <vt:lpstr>By the numbers</vt:lpstr>
      <vt:lpstr>ACP</vt:lpstr>
      <vt:lpstr>Experimentation</vt:lpstr>
      <vt:lpstr>Lots of debate as to the future of wireless</vt:lpstr>
      <vt:lpstr>Fiber first does not mean fiber only!   BUT  “Wireless means just one wire, less” </vt:lpstr>
      <vt:lpstr>The need for wireless solutions</vt:lpstr>
      <vt:lpstr>The pressing need to continue developing wireless technology </vt:lpstr>
      <vt:lpstr>Where else can we experiment?</vt:lpstr>
      <vt:lpstr>Concluding Questions </vt:lpstr>
      <vt:lpstr>Thoughts for conversation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Broadband after BEAD: Planning for the long term</dc:title>
  <dc:creator>Ali, Christopher</dc:creator>
  <cp:lastModifiedBy>Ali, Christopher</cp:lastModifiedBy>
  <cp:revision>19</cp:revision>
  <dcterms:created xsi:type="dcterms:W3CDTF">2023-07-31T16:18:57Z</dcterms:created>
  <dcterms:modified xsi:type="dcterms:W3CDTF">2024-04-18T15:38:11Z</dcterms:modified>
</cp:coreProperties>
</file>